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51" r:id="rId3"/>
    <p:sldId id="353" r:id="rId4"/>
    <p:sldId id="354" r:id="rId5"/>
    <p:sldId id="358" r:id="rId6"/>
    <p:sldId id="355" r:id="rId7"/>
    <p:sldId id="359" r:id="rId8"/>
    <p:sldId id="357" r:id="rId9"/>
    <p:sldId id="361" r:id="rId10"/>
    <p:sldId id="362" r:id="rId11"/>
    <p:sldId id="363" r:id="rId12"/>
    <p:sldId id="382" r:id="rId13"/>
    <p:sldId id="383" r:id="rId14"/>
    <p:sldId id="356" r:id="rId15"/>
    <p:sldId id="384" r:id="rId16"/>
    <p:sldId id="385" r:id="rId17"/>
    <p:sldId id="386" r:id="rId18"/>
    <p:sldId id="388" r:id="rId19"/>
    <p:sldId id="387" r:id="rId20"/>
    <p:sldId id="389" r:id="rId21"/>
    <p:sldId id="395" r:id="rId22"/>
    <p:sldId id="409" r:id="rId23"/>
    <p:sldId id="396" r:id="rId24"/>
    <p:sldId id="391" r:id="rId25"/>
    <p:sldId id="394" r:id="rId26"/>
    <p:sldId id="397" r:id="rId27"/>
    <p:sldId id="398" r:id="rId28"/>
    <p:sldId id="360" r:id="rId29"/>
    <p:sldId id="370" r:id="rId30"/>
    <p:sldId id="371" r:id="rId31"/>
    <p:sldId id="399" r:id="rId32"/>
    <p:sldId id="400" r:id="rId33"/>
    <p:sldId id="401" r:id="rId34"/>
    <p:sldId id="402" r:id="rId35"/>
    <p:sldId id="377" r:id="rId36"/>
    <p:sldId id="403" r:id="rId37"/>
    <p:sldId id="404" r:id="rId38"/>
    <p:sldId id="376" r:id="rId39"/>
    <p:sldId id="405" r:id="rId40"/>
    <p:sldId id="406" r:id="rId41"/>
    <p:sldId id="378" r:id="rId42"/>
    <p:sldId id="40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1E7"/>
    <a:srgbClr val="162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5958"/>
  </p:normalViewPr>
  <p:slideViewPr>
    <p:cSldViewPr snapToGrid="0" snapToObjects="1">
      <p:cViewPr>
        <p:scale>
          <a:sx n="120" d="100"/>
          <a:sy n="120" d="100"/>
        </p:scale>
        <p:origin x="4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21/12/20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6549" y="1890131"/>
            <a:ext cx="8915399" cy="2262781"/>
          </a:xfrm>
        </p:spPr>
        <p:txBody>
          <a:bodyPr>
            <a:normAutofit/>
          </a:bodyPr>
          <a:lstStyle/>
          <a:p>
            <a:r>
              <a:rPr lang="it-IT" dirty="0" smtClean="0"/>
              <a:t>Web-</a:t>
            </a:r>
            <a:r>
              <a:rPr lang="it-IT" dirty="0" err="1" smtClean="0"/>
              <a:t>search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78061" y="4520901"/>
            <a:ext cx="8915399" cy="497148"/>
          </a:xfrm>
        </p:spPr>
        <p:txBody>
          <a:bodyPr>
            <a:norm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La necessità di sfoltire le alternative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1158906"/>
            <a:ext cx="9598929" cy="5231262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Nella ricerca tradizionale </a:t>
            </a:r>
            <a:r>
              <a:rPr lang="it-IT" dirty="0">
                <a:solidFill>
                  <a:schemeClr val="tx1"/>
                </a:solidFill>
              </a:rPr>
              <a:t>la </a:t>
            </a:r>
            <a:r>
              <a:rPr lang="it-IT" dirty="0" smtClean="0">
                <a:solidFill>
                  <a:schemeClr val="tx1"/>
                </a:solidFill>
              </a:rPr>
              <a:t>fonte di difficoltà era la </a:t>
            </a:r>
            <a:r>
              <a:rPr lang="it-IT" dirty="0">
                <a:solidFill>
                  <a:schemeClr val="tx1"/>
                </a:solidFill>
              </a:rPr>
              <a:t>scarsità di documenti disponibili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Ma, con l’avvento </a:t>
            </a:r>
            <a:r>
              <a:rPr lang="it-IT" dirty="0">
                <a:solidFill>
                  <a:schemeClr val="tx1"/>
                </a:solidFill>
              </a:rPr>
              <a:t>del Web </a:t>
            </a:r>
            <a:r>
              <a:rPr lang="it-IT" dirty="0" smtClean="0">
                <a:solidFill>
                  <a:schemeClr val="tx1"/>
                </a:solidFill>
              </a:rPr>
              <a:t>la questione si è sostanzialmente ribaltata: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il Web </a:t>
            </a:r>
            <a:r>
              <a:rPr lang="it-IT" dirty="0" smtClean="0">
                <a:solidFill>
                  <a:schemeClr val="tx1"/>
                </a:solidFill>
              </a:rPr>
              <a:t>contiene un’infinità di </a:t>
            </a:r>
            <a:r>
              <a:rPr lang="it-IT" dirty="0">
                <a:solidFill>
                  <a:schemeClr val="tx1"/>
                </a:solidFill>
              </a:rPr>
              <a:t>documenti </a:t>
            </a:r>
            <a:r>
              <a:rPr lang="it-IT" dirty="0" smtClean="0">
                <a:solidFill>
                  <a:schemeClr val="tx1"/>
                </a:solidFill>
              </a:rPr>
              <a:t>collegati, in qualche modo, alle parole chiave utilizzate per eseguire una ricerca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e </a:t>
            </a:r>
            <a:r>
              <a:rPr lang="it-IT" dirty="0" smtClean="0">
                <a:solidFill>
                  <a:schemeClr val="tx1"/>
                </a:solidFill>
              </a:rPr>
              <a:t>per un individuo non sapere dove cercare un documento o sapere di doverlo cercare in una collezione di qualche milione di documenti... è all’incirca la stessa cosa!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Perciò, affinché uno strumento di web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r>
              <a:rPr lang="it-IT" dirty="0" smtClean="0">
                <a:solidFill>
                  <a:schemeClr val="tx1"/>
                </a:solidFill>
              </a:rPr>
              <a:t> sia effettivamente efficace, è necessario che disponga di mezzi che gli permettano di “sfoltire” l’immensa mole di pagine individuate in prima battuta come risposta ad una richiesta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eliminando le pagine ritenute meno rilevanti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così da proporre al cercatore una lista di pagine relativamente breve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soprattutto, nella quale le pagine siano elencate in ordine di (presunta) rilevanza non decrescente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individuando un ranking delle pagine più rilevanti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71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187370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Link </a:t>
            </a:r>
            <a:r>
              <a:rPr lang="it-IT" dirty="0" err="1" smtClean="0">
                <a:solidFill>
                  <a:schemeClr val="tx1"/>
                </a:solidFill>
              </a:rPr>
              <a:t>analysis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818663"/>
            <a:ext cx="9598929" cy="5890481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Le caratteristiche interne a una pagina non consentono, da sole, di capire quanto una pagina sia rilevante per una ricerca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Gli hyperlink sono strumento che può essere utile a questo scopo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una ragione ben nota!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ESEMPIO: stiamo preparando la nostra tesi di laurea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il relatore ci indica un articolo di rassegna sull’argomento sul quale verterà la tesi, e ci dice che, per approfondire, possiamo attingere alla bibliografia di quell’articolo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ossia, agli articoli da esso citati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allora, andiamo fiduciosi a guardare la bibliografia e ci accorgiamo che consta di 574 riferimenti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ARGH!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Mica possiamo leggerli tutti quanti!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Ci piacerebbe laurearci prima di raggiungere l’età pensionabile....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facciamo a capire quali </a:t>
            </a:r>
            <a:r>
              <a:rPr lang="it-IT" smtClean="0">
                <a:solidFill>
                  <a:schemeClr val="tx1"/>
                </a:solidFill>
              </a:rPr>
              <a:t>sono quelli </a:t>
            </a:r>
            <a:r>
              <a:rPr lang="it-IT" dirty="0" smtClean="0">
                <a:solidFill>
                  <a:schemeClr val="tx1"/>
                </a:solidFill>
              </a:rPr>
              <a:t>più rilevanti?!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Beh, se c’è in bibliografia un articolo che è citato dalla maggioranza degli altri, esso sarà, probabilmente, un articolo molto rilevante per il nostro argomento!</a:t>
            </a:r>
            <a:endParaRPr lang="it-IT" dirty="0">
              <a:solidFill>
                <a:schemeClr val="tx1"/>
              </a:solidFill>
            </a:endParaRPr>
          </a:p>
          <a:p>
            <a:endParaRPr lang="it-IT" b="1" i="1" dirty="0" smtClean="0">
              <a:solidFill>
                <a:srgbClr val="DD51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8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187370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Link </a:t>
            </a:r>
            <a:r>
              <a:rPr lang="it-IT" dirty="0" err="1" smtClean="0">
                <a:solidFill>
                  <a:schemeClr val="tx1"/>
                </a:solidFill>
              </a:rPr>
              <a:t>analysis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1113345"/>
            <a:ext cx="9598929" cy="488038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Generalizziamo dall’esempio: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dopo aver individuato un insieme di pagine significative rispetto a una richiesta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riferimenti nella bibliografia dell’articolo di rassegna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consideriamo maggiormente rilevanti le pagine che sono molto puntate da altre pagine nell’insieme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riferimenti che sono molto referenziati dagli altri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Ossia, è la struttura stessa del grafo del Web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 meglio, della porzione del grafo che ha qualche attinenza con la richiesta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 fornire indicazioni sulla rilevanza di una pagina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La rilevanza di una pagina è calcolata tramite analisi dei link che la coinvolgono</a:t>
            </a:r>
          </a:p>
          <a:p>
            <a:endParaRPr lang="it-IT" b="1" i="1" dirty="0" smtClean="0">
              <a:solidFill>
                <a:srgbClr val="DD51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1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187370"/>
            <a:ext cx="8911687" cy="70576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HITS: </a:t>
            </a:r>
            <a:r>
              <a:rPr lang="it-IT" dirty="0" err="1" smtClean="0">
                <a:solidFill>
                  <a:schemeClr val="tx1"/>
                </a:solidFill>
              </a:rPr>
              <a:t>Hubs</a:t>
            </a:r>
            <a:r>
              <a:rPr lang="it-IT" dirty="0" smtClean="0">
                <a:solidFill>
                  <a:schemeClr val="tx1"/>
                </a:solidFill>
              </a:rPr>
              <a:t> and </a:t>
            </a:r>
            <a:r>
              <a:rPr lang="it-IT" dirty="0" err="1" smtClean="0">
                <a:solidFill>
                  <a:schemeClr val="tx1"/>
                </a:solidFill>
              </a:rPr>
              <a:t>Authorities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893135"/>
            <a:ext cx="9598929" cy="5358852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D</a:t>
            </a:r>
            <a:r>
              <a:rPr lang="it-IT" dirty="0" smtClean="0">
                <a:solidFill>
                  <a:schemeClr val="tx1"/>
                </a:solidFill>
              </a:rPr>
              <a:t>opo aver individuato un insieme di pagine rilevanti per una richiesta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consideriamo maggiormente rilevanti le pagine che sono molto puntate da altre pagine nell’insieme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una pagina potrebbe essere puntata </a:t>
            </a:r>
            <a:r>
              <a:rPr lang="it-IT" dirty="0">
                <a:solidFill>
                  <a:schemeClr val="tx1"/>
                </a:solidFill>
              </a:rPr>
              <a:t>d</a:t>
            </a:r>
            <a:r>
              <a:rPr lang="it-IT" dirty="0" smtClean="0">
                <a:solidFill>
                  <a:schemeClr val="tx1"/>
                </a:solidFill>
              </a:rPr>
              <a:t>a tante pagine poco rilevanti ai fini della richiesta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esempio, sappiamo che per finalità di marketing possono essere acquistati puntatori ad una data pagina, così da far aumentare il suo contatore di </a:t>
            </a:r>
            <a:r>
              <a:rPr lang="it-IT" i="1" dirty="0" smtClean="0">
                <a:solidFill>
                  <a:schemeClr val="tx1"/>
                </a:solidFill>
              </a:rPr>
              <a:t>in-link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Allora, è necessario considerare la seguente questione: quando </a:t>
            </a:r>
            <a:r>
              <a:rPr lang="it-IT" dirty="0">
                <a:solidFill>
                  <a:schemeClr val="tx1"/>
                </a:solidFill>
              </a:rPr>
              <a:t>una pagina è autorevole nel suo conferire rilevanza ad una pagina che punta?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metodo </a:t>
            </a:r>
            <a:r>
              <a:rPr lang="it-IT" dirty="0"/>
              <a:t>Hyperlink-</a:t>
            </a:r>
            <a:r>
              <a:rPr lang="it-IT" dirty="0" err="1"/>
              <a:t>Induced</a:t>
            </a:r>
            <a:r>
              <a:rPr lang="it-IT" dirty="0"/>
              <a:t>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(</a:t>
            </a:r>
            <a:r>
              <a:rPr lang="it-IT" i="1" dirty="0"/>
              <a:t>HITS</a:t>
            </a:r>
            <a:r>
              <a:rPr lang="it-IT" dirty="0"/>
              <a:t>; conosciuta anche come </a:t>
            </a:r>
            <a:r>
              <a:rPr lang="it-IT" dirty="0" err="1" smtClean="0"/>
              <a:t>Hubs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 smtClean="0"/>
              <a:t>Authorities</a:t>
            </a:r>
            <a:r>
              <a:rPr lang="it-IT" dirty="0"/>
              <a:t>) </a:t>
            </a:r>
            <a:r>
              <a:rPr lang="it-IT" dirty="0" smtClean="0"/>
              <a:t>proposto da </a:t>
            </a:r>
            <a:r>
              <a:rPr lang="it-IT" dirty="0" err="1" smtClean="0"/>
              <a:t>Kleinberg</a:t>
            </a:r>
            <a:r>
              <a:rPr lang="it-IT" dirty="0" smtClean="0"/>
              <a:t> è un modo per considerare la questione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Osserviamo, intanto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smtClean="0">
                <a:solidFill>
                  <a:schemeClr val="tx1"/>
                </a:solidFill>
              </a:rPr>
              <a:t>che ad ogni pagina  possiamo associare due indici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 indice di </a:t>
            </a:r>
            <a:r>
              <a:rPr lang="it-IT" b="1" dirty="0" smtClean="0">
                <a:solidFill>
                  <a:srgbClr val="DD51E7"/>
                </a:solidFill>
              </a:rPr>
              <a:t>autorità</a:t>
            </a:r>
            <a:r>
              <a:rPr lang="it-IT" dirty="0" smtClean="0">
                <a:solidFill>
                  <a:schemeClr val="tx1"/>
                </a:solidFill>
              </a:rPr>
              <a:t> – che esprime la rilevanza della pagina ai fini della ricerca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 indice di </a:t>
            </a:r>
            <a:r>
              <a:rPr lang="it-IT" b="1" dirty="0" err="1" smtClean="0">
                <a:solidFill>
                  <a:srgbClr val="162DCF"/>
                </a:solidFill>
              </a:rPr>
              <a:t>hub</a:t>
            </a:r>
            <a:r>
              <a:rPr lang="it-IT" dirty="0" smtClean="0">
                <a:solidFill>
                  <a:srgbClr val="162DCF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(= centro, fulcro) - che esprime l’autorevolezza della pagina a 										  conferire autorità alle pagine alle quali punta</a:t>
            </a:r>
          </a:p>
          <a:p>
            <a:endParaRPr lang="it-IT" b="1" i="1" dirty="0" smtClean="0">
              <a:solidFill>
                <a:srgbClr val="DD51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Potremmo pensare, ad esempio, che il valore di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autorità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una pagina i, che indichiamo con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sia il numero di pagine nell’insieme di pagine attinenti alla ricerca che puntano ad essa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= |{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: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è attinente alla ricerca e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i}|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dove con “</a:t>
                </a:r>
                <a:r>
                  <a:rPr lang="it-IT" dirty="0">
                    <a:solidFill>
                      <a:schemeClr val="tx1"/>
                    </a:solidFill>
                  </a:rPr>
                  <a:t>j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” indichiamo che la pagina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punta alla pagina 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ovvero, che la pagina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un hyperlink alla pagina 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così che, se indichiamo con M la matrice di adiacenza del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sottografo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del Web attinente alla ricerca – e assumiamo che esso contenga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pagine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per 1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i,j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n, M[i,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se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</m:e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0     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altrimenti</m:t>
                            </m:r>
                          </m:e>
                        </m:eqArr>
                      </m:e>
                    </m:d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a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sub>
                      <m:sup/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M[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, i] </a:t>
                </a:r>
                <a:endParaRPr lang="it-IT" b="1" dirty="0">
                  <a:solidFill>
                    <a:srgbClr val="DD51E7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nalogamente, </a:t>
                </a:r>
                <a:r>
                  <a:rPr lang="it-IT" dirty="0">
                    <a:solidFill>
                      <a:schemeClr val="tx1"/>
                    </a:solidFill>
                  </a:rPr>
                  <a:t>il valore di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hub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di </a:t>
                </a:r>
                <a:r>
                  <a:rPr lang="it-IT" dirty="0">
                    <a:solidFill>
                      <a:schemeClr val="tx1"/>
                    </a:solidFill>
                  </a:rPr>
                  <a:t>una pagina i,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h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potrebbe essere </a:t>
                </a:r>
                <a:r>
                  <a:rPr lang="it-IT" dirty="0">
                    <a:solidFill>
                      <a:schemeClr val="tx1"/>
                    </a:solidFill>
                  </a:rPr>
                  <a:t>il numero di pagine nell’insieme di pagine attinenti alla ricerca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alle quali essa punta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h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b="1" dirty="0">
                    <a:solidFill>
                      <a:srgbClr val="162DCF"/>
                    </a:solidFill>
                  </a:rPr>
                  <a:t>= |{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j</a:t>
                </a:r>
                <a:r>
                  <a:rPr lang="it-IT" b="1" dirty="0">
                    <a:solidFill>
                      <a:srgbClr val="162DCF"/>
                    </a:solidFill>
                  </a:rPr>
                  <a:t>: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j</a:t>
                </a:r>
                <a:r>
                  <a:rPr lang="it-IT" b="1" dirty="0">
                    <a:solidFill>
                      <a:srgbClr val="162DCF"/>
                    </a:solidFill>
                  </a:rPr>
                  <a:t> è attinente alla ricerca 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s-IS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j}|</a:t>
                </a:r>
                <a:endParaRPr lang="it-IT" b="1" dirty="0">
                  <a:solidFill>
                    <a:srgbClr val="162DCF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e, quindi,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h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b="1" dirty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sub>
                      <m:sup/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M[</a:t>
                </a:r>
                <a:r>
                  <a:rPr lang="it-IT" b="1" dirty="0">
                    <a:solidFill>
                      <a:srgbClr val="162DCF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, </a:t>
                </a:r>
                <a:r>
                  <a:rPr lang="it-IT" b="1" dirty="0">
                    <a:solidFill>
                      <a:srgbClr val="162DCF"/>
                    </a:solidFill>
                  </a:rPr>
                  <a:t>j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</a:t>
                </a:r>
                <a:endParaRPr lang="it-IT" b="1" dirty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 t="-644" b="-57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realtà, possiamo raffinare l’idea appena illustrata osservando che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valore di autorità di una pagina è tanto più elevato quanto più autorevoli sono le pagine che la puntano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simmetricamente, il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una pagina è tanto più elevato quanto più rilevanti sono le pagine a cui essa punta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se, in qualche modo ci venisse suggerito un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iniziale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ciascuna pagina i, allora, 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M[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ma, allora, essendo variato il valore di autorità di ciascuna pagina, potremmo ricalcolare i valori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per ottenere una valutazione più raffinata: 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M[i, j]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a questo punto, i nuovi valori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ci permetterebbero di raffinare i valori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authorities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così via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ottenendo un procedimento iterativo: 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sub>
                      <m:sup/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M[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j</a:t>
                </a:r>
                <a:r>
                  <a:rPr lang="it-IT" b="1" dirty="0">
                    <a:solidFill>
                      <a:srgbClr val="DD51E7"/>
                    </a:solidFill>
                  </a:rPr>
                  <a:t>, i]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	e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sub>
                      <m:sup/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M[i, j]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𝐣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 t="-644" b="-35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85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Se, in qualche modo, ci venisse suggerito un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iniziale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ciascuna pagina i, allora, 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M[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ma, in genere, all’inizio non si hanno informazioni circa il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delle pagine che si stanno considerando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questo caso, si può assumere che tali valori siano uguali per tutte le pagine, ossia: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= 1 per ogni 1 </a:t>
                </a:r>
                <a14:m>
                  <m:oMath xmlns:m="http://schemas.openxmlformats.org/officeDocument/2006/math">
                    <m:r>
                      <a:rPr lang="it-IT" b="1" i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n</a:t>
                </a:r>
              </a:p>
              <a:p>
                <a:pPr lvl="2"/>
                <a:endParaRPr lang="it-IT" b="1" dirty="0" smtClean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Le forme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M[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, i]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e 	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M[i, j]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possono essere scritte in forma compatta, ossia: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=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M</a:t>
                </a:r>
                <a:r>
                  <a:rPr lang="it-IT" b="1" baseline="30000" dirty="0" smtClean="0">
                    <a:solidFill>
                      <a:srgbClr val="DD51E7"/>
                    </a:solidFill>
                  </a:rPr>
                  <a:t>T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  e 	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=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dove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sono vettori colonna – ad esempio,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la matrice trasposta di M (ossia, 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[i,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= M[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i] 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indicano il consueto prodotto righe per colonne fra matrice e vettore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3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6" y="1034427"/>
                <a:ext cx="9279008" cy="56853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Abbiamo, quindi, introdotto un metodo iterativo che calcola per raffinamenti successivi il valore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di authority di ciascuna pagina: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  e 	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partendo dal vettore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iniziale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 per ogni 1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n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L’obiettivo è, naturalmente, ottenere ad ogni iterazione valori che descrivano meglio la rilevanza di una pagina ai fini della ricerca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ma, perché questo accada, è necessario che vi sia una sorta di convergenza verso certi valori limite che, in tal caso, sarebbero i “veri” valori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di authority delle pagine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procedimento non sarebbe di alcuna utilità se, ad esempio, esistessero due pagine i 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tali che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     e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     e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...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 subito che convergenza vera e propria non si può avere: infatti le espressioni che permettono di calcolare i vettori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sono somme di termini non negativi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quindi, tendono a crescere con il numero di iterazioni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Dunque, possiamo parlare di convergenza solo in presenza di opportuna normalizzazione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6" y="1034427"/>
                <a:ext cx="9279008" cy="5685350"/>
              </a:xfrm>
              <a:blipFill rotWithShape="0">
                <a:blip r:embed="rId2"/>
                <a:stretch>
                  <a:fillRect l="-460" t="-1180" r="-8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96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08637"/>
            <a:ext cx="8911687" cy="705764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02530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e 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Prima di dimostrare il teorema, richiamiamo qualche nozione di algebra lineare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data una matrice quadrata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A, un vettore (complesso)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-dimensionale x e un numero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sono, rispettivamente, un </a:t>
                </a:r>
                <a:r>
                  <a:rPr lang="it-IT" b="1" i="1" dirty="0" err="1" smtClean="0">
                    <a:solidFill>
                      <a:srgbClr val="162DCF"/>
                    </a:solidFill>
                  </a:rPr>
                  <a:t>autovettore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un </a:t>
                </a:r>
                <a:r>
                  <a:rPr lang="it-IT" b="1" i="1" dirty="0" err="1" smtClean="0">
                    <a:solidFill>
                      <a:srgbClr val="162DCF"/>
                    </a:solidFill>
                  </a:rPr>
                  <a:t>autovalore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A se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Ax =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x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seguente teorema gioca un ruolo fondamentale ai fini della dimostrazione della convergenza del metodo HITS</a:t>
                </a:r>
              </a:p>
              <a:p>
                <a:pPr lvl="1"/>
                <a:r>
                  <a:rPr lang="it-IT" b="1" dirty="0" smtClean="0">
                    <a:solidFill>
                      <a:srgbClr val="FF0000"/>
                    </a:solidFill>
                  </a:rPr>
                  <a:t>Teorema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. Se A è una matrice reale e simmetrica </a:t>
                </a:r>
                <a:r>
                  <a:rPr lang="it-IT" dirty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, allora A ha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autovettori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e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autovalori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reali </a:t>
                </a:r>
                <a:r>
                  <a:rPr lang="it-IT" dirty="0">
                    <a:solidFill>
                      <a:srgbClr val="FF0000"/>
                    </a:solidFill>
                  </a:rPr>
                  <a:t>e, inoltre, gli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autovettori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formano una base ortonormale per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rgbClr val="FF0000"/>
                    </a:solidFill>
                  </a:rPr>
                  <a:t>n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una 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base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un insieme di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vettori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tali che ogni altro vettore x in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può essere espresso come combinazione lineare di </a:t>
                </a:r>
                <a:r>
                  <a:rPr lang="it-IT" sz="1600" dirty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, ... ,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x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b="1" dirty="0" smtClean="0">
                    <a:solidFill>
                      <a:schemeClr val="tx1"/>
                    </a:solidFill>
                  </a:rPr>
                  <a:t>ortonormale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detto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), si ha che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+ ...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  <m:sup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1 per ogni i = 1, ... 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e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14:m>
                  <m:oMath xmlns:m="http://schemas.openxmlformats.org/officeDocument/2006/math">
                    <m:r>
                      <a:rPr lang="it-IT" sz="1600" baseline="-2500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 i="0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 i="0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 i="0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0 per ogni i </a:t>
                </a:r>
                <a14:m>
                  <m:oMath xmlns:m="http://schemas.openxmlformats.org/officeDocument/2006/math">
                    <m:r>
                      <a:rPr lang="it-IT" sz="160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02530"/>
                <a:ext cx="9598929" cy="5685350"/>
              </a:xfrm>
              <a:blipFill rotWithShape="0">
                <a:blip r:embed="rId2"/>
                <a:stretch>
                  <a:fillRect l="-445" t="-21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2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             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(E analogamente per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Cominciamo scrivendo in modo diverso le formule per calcolare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: 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M M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rgbClr val="00B050"/>
                    </a:solidFill>
                  </a:rPr>
                  <a:t>poiché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 b="0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rgbClr val="00B050"/>
                    </a:solidFill>
                  </a:rPr>
                  <a:t> </a:t>
                </a:r>
                <a:r>
                  <a:rPr lang="it-IT" sz="1800" dirty="0" smtClean="0">
                    <a:solidFill>
                      <a:srgbClr val="00B050"/>
                    </a:solidFill>
                  </a:rPr>
                  <a:t>= </a:t>
                </a:r>
                <a:r>
                  <a:rPr lang="it-IT" sz="1800" dirty="0">
                    <a:solidFill>
                      <a:srgbClr val="00B050"/>
                    </a:solidFill>
                  </a:rPr>
                  <a:t>M</a:t>
                </a:r>
                <a:r>
                  <a:rPr lang="it-IT" sz="1800" baseline="30000" dirty="0">
                    <a:solidFill>
                      <a:srgbClr val="00B050"/>
                    </a:solidFill>
                  </a:rPr>
                  <a:t>T</a:t>
                </a:r>
                <a:r>
                  <a:rPr lang="it-IT" sz="1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it-IT" sz="1800" b="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  <m: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rgbClr val="00B050"/>
                    </a:solidFill>
                  </a:rPr>
                  <a:t>per ogni 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, 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M </a:t>
                </a:r>
                <a:r>
                  <a:rPr lang="it-IT" sz="1800" dirty="0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800" dirty="0">
                    <a:solidFill>
                      <a:schemeClr val="tx1"/>
                    </a:solidFill>
                  </a:rPr>
                  <a:t>(M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</a:rPr>
                  <a:t> (M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(M M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800" dirty="0">
                    <a:solidFill>
                      <a:schemeClr val="tx1"/>
                    </a:solidFill>
                  </a:rPr>
                  <a:t>(M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(M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800" dirty="0">
                    <a:solidFill>
                      <a:schemeClr val="tx1"/>
                    </a:solidFill>
                  </a:rPr>
                  <a:t>(M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...</a:t>
                </a:r>
              </a:p>
              <a:p>
                <a:pPr lvl="5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e così via, induttivamente, possiamo esprimere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nelle due forme 	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800" dirty="0">
                    <a:solidFill>
                      <a:schemeClr val="tx1"/>
                    </a:solidFill>
                  </a:rPr>
                  <a:t>M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−1)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 e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= (M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 t="-2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2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320326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Reti e informazione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Il materiale descritto in queste lezioni costituisce i Capitoli 13 e 14 del testo.</a:t>
            </a:r>
          </a:p>
          <a:p>
            <a:pPr lvl="6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Nella serie di lezioni corrispondenti a questi lucidi ci interessiamo al problema di </a:t>
            </a:r>
            <a:r>
              <a:rPr lang="it-IT" sz="1800" dirty="0" smtClean="0">
                <a:solidFill>
                  <a:schemeClr val="tx1"/>
                </a:solidFill>
              </a:rPr>
              <a:t>individuare all’interno di una rete ed estrarre da essa informazioni rilevanti ad una data richiesta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lo faremo nel caso in cui la rete sia il Web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è una rete diversa dalle reti sociali fino ad ora considerate in questo corso 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che sono costituite da individui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perché è una rete costituita da documenti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collegati mediante hyperlink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Naturalmente, utilizzeremo ancora il grafo come modello di rete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questa volta, lo strumento sarà l’algebra lineare</a:t>
            </a:r>
          </a:p>
        </p:txBody>
      </p:sp>
    </p:spTree>
    <p:extLst>
      <p:ext uri="{BB962C8B-B14F-4D97-AF65-F5344CB8AC3E}">
        <p14:creationId xmlns:p14="http://schemas.microsoft.com/office/powerpoint/2010/main" val="194477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mostrato che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(M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(M 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è una matrice simmetrica</a:t>
                </a:r>
              </a:p>
              <a:p>
                <a:pPr lvl="2"/>
                <a:r>
                  <a:rPr lang="it-IT" dirty="0" smtClean="0">
                    <a:solidFill>
                      <a:srgbClr val="FF0000"/>
                    </a:solidFill>
                  </a:rPr>
                  <a:t>siano z</a:t>
                </a:r>
                <a:r>
                  <a:rPr lang="it-IT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, z</a:t>
                </a:r>
                <a:r>
                  <a:rPr lang="it-IT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, ... ,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z</a:t>
                </a:r>
                <a:r>
                  <a:rPr lang="it-IT" baseline="-25000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i suoi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autovettori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reali – base ortonormale per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>
                    <a:solidFill>
                      <a:srgbClr val="FF0000"/>
                    </a:solidFill>
                  </a:rPr>
                  <a:t>n</a:t>
                </a:r>
                <a:endParaRPr lang="it-IT" dirty="0" smtClean="0">
                  <a:solidFill>
                    <a:srgbClr val="FF0000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e sia, per i = 1,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reale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corrispondente a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assumiamo che 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</a:t>
                </a:r>
              </a:p>
              <a:p>
                <a:pPr lvl="1"/>
                <a:r>
                  <a:rPr lang="it-IT" dirty="0" smtClean="0">
                    <a:solidFill>
                      <a:srgbClr val="FF0000"/>
                    </a:solidFill>
                  </a:rPr>
                  <a:t>allora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possiamo esprimere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come combinazione lineare degli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dunque,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sz="800" baseline="-25000" dirty="0" smtClean="0">
                    <a:solidFill>
                      <a:schemeClr val="tx1"/>
                    </a:solidFill>
                  </a:rPr>
                  <a:t>		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(M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k-1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sz="800" baseline="-25000" dirty="0" smtClean="0">
                    <a:solidFill>
                      <a:schemeClr val="tx1"/>
                    </a:solidFill>
                  </a:rPr>
                  <a:t>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k-1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    			</a:t>
                </a:r>
                <a:r>
                  <a:rPr lang="it-IT" sz="1400" b="1" dirty="0" smtClean="0">
                    <a:solidFill>
                      <a:srgbClr val="00B050"/>
                    </a:solidFill>
                  </a:rPr>
                  <a:t>per definizione di </a:t>
                </a:r>
                <a:r>
                  <a:rPr lang="it-IT" sz="1400" b="1" dirty="0" err="1" smtClean="0">
                    <a:solidFill>
                      <a:srgbClr val="00B050"/>
                    </a:solidFill>
                  </a:rPr>
                  <a:t>autovettore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(M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k-2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(M </a:t>
                </a:r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k-2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...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baseline="30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 t="-2253" b="-84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7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768106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mostrato che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= </a:t>
                </a:r>
                <a:r>
                  <a:rPr lang="it-IT" dirty="0">
                    <a:solidFill>
                      <a:schemeClr val="tx1"/>
                    </a:solidFill>
                  </a:rPr>
                  <a:t>(M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  <m:sup/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162DCF"/>
                    </a:solidFill>
                  </a:rPr>
                  <a:t>q</a:t>
                </a:r>
                <a:r>
                  <a:rPr lang="it-IT" b="1" baseline="-25000" dirty="0" err="1">
                    <a:solidFill>
                      <a:srgbClr val="162DCF"/>
                    </a:solidFill>
                  </a:rPr>
                  <a:t>i</a:t>
                </a:r>
                <a:r>
                  <a:rPr lang="it-IT" b="1" baseline="-25000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c</a:t>
                </a:r>
                <a:r>
                  <a:rPr lang="it-IT" b="1" baseline="-25000" dirty="0" err="1">
                    <a:solidFill>
                      <a:srgbClr val="162DCF"/>
                    </a:solidFill>
                  </a:rPr>
                  <a:t>i</a:t>
                </a:r>
                <a:r>
                  <a:rPr lang="it-IT" b="1" baseline="30000" dirty="0" err="1">
                    <a:solidFill>
                      <a:srgbClr val="162DCF"/>
                    </a:solidFill>
                  </a:rPr>
                  <a:t>k</a:t>
                </a:r>
                <a:r>
                  <a:rPr lang="it-IT" b="1" dirty="0">
                    <a:solidFill>
                      <a:srgbClr val="162DCF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162DCF"/>
                    </a:solidFill>
                  </a:rPr>
                  <a:t>i 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 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 (*)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dove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sono gli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</a:t>
                </a:r>
                <a:r>
                  <a:rPr lang="it-IT" dirty="0">
                    <a:solidFill>
                      <a:schemeClr val="tx1"/>
                    </a:solidFill>
                  </a:rPr>
                  <a:t>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base ortonormale per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e, per i = 1,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corrispondente a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con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Ora, dividiamo ambo i membri in (*) per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e otteniamo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sub>
                      <m:sup/>
                      <m:e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DD51E7"/>
                    </a:solidFill>
                  </a:rPr>
                  <a:t>q</a:t>
                </a:r>
                <a:r>
                  <a:rPr lang="it-IT" b="1" baseline="-25000" dirty="0" err="1">
                    <a:solidFill>
                      <a:srgbClr val="DD51E7"/>
                    </a:solidFill>
                  </a:rPr>
                  <a:t>i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𝐢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i </a:t>
                </a:r>
                <a:endParaRPr lang="it-IT" b="1" dirty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tale che 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14:m>
                  <m:oMath xmlns:m="http://schemas.openxmlformats.org/officeDocument/2006/math">
                    <m:r>
                      <a:rPr lang="it-IT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| &gt;|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it-IT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+1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DD51E7"/>
                    </a:solidFill>
                  </a:rPr>
                  <a:t>[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q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baseline="30000" dirty="0" smtClean="0">
                    <a:solidFill>
                      <a:srgbClr val="DD51E7"/>
                    </a:solidFill>
                  </a:rPr>
                  <a:t>k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q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2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𝒌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z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+ ... +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q</a:t>
                </a:r>
                <a:r>
                  <a:rPr lang="it-IT" b="1" baseline="-25000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𝒌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z</a:t>
                </a:r>
                <a:r>
                  <a:rPr lang="it-IT" b="1" baseline="-25000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2000" b="1" dirty="0" smtClean="0">
                    <a:solidFill>
                      <a:srgbClr val="DD51E7"/>
                    </a:solidFill>
                  </a:rPr>
                  <a:t>]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800" b="1" dirty="0" smtClean="0">
                    <a:solidFill>
                      <a:srgbClr val="DD51E7"/>
                    </a:solidFill>
                  </a:rPr>
                  <a:t>																											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= 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</a:t>
                </a:r>
                <a:r>
                  <a:rPr lang="it-IT" b="1" dirty="0">
                    <a:solidFill>
                      <a:srgbClr val="DD51E7"/>
                    </a:solidFill>
                  </a:rPr>
                  <a:t> + 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</a:t>
                </a:r>
                <a:r>
                  <a:rPr lang="it-IT" b="1" dirty="0">
                    <a:solidFill>
                      <a:srgbClr val="DD51E7"/>
                    </a:solidFill>
                  </a:rPr>
                  <a:t> + ... +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0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ℓ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z</a:t>
                </a:r>
                <a:r>
                  <a:rPr lang="it-IT" b="1" dirty="0">
                    <a:solidFill>
                      <a:srgbClr val="DD51E7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0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endParaRPr lang="it-IT" b="1" dirty="0" smtClean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400" b="1" dirty="0" smtClean="0">
                    <a:solidFill>
                      <a:srgbClr val="162DCF"/>
                    </a:solidFill>
                  </a:rPr>
                  <a:t>perché c</a:t>
                </a:r>
                <a:r>
                  <a:rPr lang="it-IT" sz="1400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t-IT" sz="14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 dirty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400" b="1" dirty="0" smtClean="0">
                    <a:solidFill>
                      <a:srgbClr val="162DCF"/>
                    </a:solidFill>
                  </a:rPr>
                  <a:t> per ogni  i = 1, ... , </a:t>
                </a:r>
                <a:r>
                  <a:rPr lang="it-IT" sz="14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400" b="1" dirty="0" smtClean="0">
                    <a:solidFill>
                      <a:srgbClr val="162DCF"/>
                    </a:solidFill>
                  </a:rPr>
                  <a:t>  e</a:t>
                </a:r>
                <a:r>
                  <a:rPr lang="it-IT" sz="1400" b="1" dirty="0">
                    <a:solidFill>
                      <a:srgbClr val="162DCF"/>
                    </a:solidFill>
                  </a:rPr>
                  <a:t>, per ogni  i </a:t>
                </a:r>
                <a:r>
                  <a:rPr lang="it-IT" sz="1400" b="1" dirty="0" smtClean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400" b="1" dirty="0" smtClean="0">
                    <a:solidFill>
                      <a:srgbClr val="162DCF"/>
                    </a:solidFill>
                  </a:rPr>
                  <a:t>+ </a:t>
                </a:r>
                <a:r>
                  <a:rPr lang="it-IT" sz="1400" b="1" dirty="0">
                    <a:solidFill>
                      <a:srgbClr val="162DCF"/>
                    </a:solidFill>
                  </a:rPr>
                  <a:t>1, ... , </a:t>
                </a:r>
                <a:r>
                  <a:rPr lang="it-IT" sz="1400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sz="1400" b="1" dirty="0" smtClean="0">
                    <a:solidFill>
                      <a:srgbClr val="162DCF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it-IT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it-IT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it-IT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400" b="1" dirty="0" smtClean="0">
                    <a:solidFill>
                      <a:srgbClr val="162DCF"/>
                    </a:solidFill>
                  </a:rPr>
                  <a:t> &lt; 1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768106" cy="5685350"/>
              </a:xfrm>
              <a:blipFill rotWithShape="0">
                <a:blip r:embed="rId2"/>
                <a:stretch>
                  <a:fillRect l="-437" t="-2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22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768106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Abbiamo mostrato che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= </a:t>
                </a:r>
                <a:r>
                  <a:rPr lang="it-IT" dirty="0">
                    <a:solidFill>
                      <a:schemeClr val="tx1"/>
                    </a:solidFill>
                  </a:rPr>
                  <a:t>(M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  <m:sup/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162DCF"/>
                    </a:solidFill>
                  </a:rPr>
                  <a:t>q</a:t>
                </a:r>
                <a:r>
                  <a:rPr lang="it-IT" b="1" baseline="-25000" dirty="0" err="1">
                    <a:solidFill>
                      <a:srgbClr val="162DCF"/>
                    </a:solidFill>
                  </a:rPr>
                  <a:t>i</a:t>
                </a:r>
                <a:r>
                  <a:rPr lang="it-IT" b="1" baseline="-25000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c</a:t>
                </a:r>
                <a:r>
                  <a:rPr lang="it-IT" b="1" baseline="-25000" dirty="0" err="1">
                    <a:solidFill>
                      <a:srgbClr val="162DCF"/>
                    </a:solidFill>
                  </a:rPr>
                  <a:t>i</a:t>
                </a:r>
                <a:r>
                  <a:rPr lang="it-IT" b="1" baseline="30000" dirty="0" err="1">
                    <a:solidFill>
                      <a:srgbClr val="162DCF"/>
                    </a:solidFill>
                  </a:rPr>
                  <a:t>k</a:t>
                </a:r>
                <a:r>
                  <a:rPr lang="it-IT" b="1" dirty="0">
                    <a:solidFill>
                      <a:srgbClr val="162DCF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162DCF"/>
                    </a:solidFill>
                  </a:rPr>
                  <a:t>i 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 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 (*)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dove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sono gli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</a:t>
                </a:r>
                <a:r>
                  <a:rPr lang="it-IT" dirty="0">
                    <a:solidFill>
                      <a:schemeClr val="tx1"/>
                    </a:solidFill>
                  </a:rPr>
                  <a:t>(M M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base ortonormale per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e, per i = 1,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corrispondente a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con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che, se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tale che 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14:m>
                  <m:oMath xmlns:m="http://schemas.openxmlformats.org/officeDocument/2006/math">
                    <m:r>
                      <a:rPr lang="it-IT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| &gt;|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it-IT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+1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|,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= 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</a:t>
                </a:r>
                <a:r>
                  <a:rPr lang="it-IT" b="1" dirty="0">
                    <a:solidFill>
                      <a:srgbClr val="DD51E7"/>
                    </a:solidFill>
                  </a:rPr>
                  <a:t> + 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</a:t>
                </a:r>
                <a:r>
                  <a:rPr lang="it-IT" b="1" dirty="0">
                    <a:solidFill>
                      <a:srgbClr val="DD51E7"/>
                    </a:solidFill>
                  </a:rPr>
                  <a:t> + ... +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q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ℓ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z</a:t>
                </a:r>
                <a:r>
                  <a:rPr lang="it-IT" b="1" dirty="0">
                    <a:solidFill>
                      <a:srgbClr val="DD51E7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baseline="-2500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endParaRPr lang="it-IT" b="1" dirty="0" smtClean="0">
                  <a:solidFill>
                    <a:srgbClr val="DD51E7"/>
                  </a:solidFill>
                </a:endParaRPr>
              </a:p>
              <a:p>
                <a:pPr lvl="5"/>
                <a:endParaRPr lang="it-IT" sz="1000" b="1" dirty="0" smtClean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resta da mostrare che</a:t>
                </a:r>
                <a:r>
                  <a:rPr lang="it-IT" b="1" dirty="0">
                    <a:solidFill>
                      <a:srgbClr val="DD51E7"/>
                    </a:solidFill>
                  </a:rPr>
                  <a:t> 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+ </a:t>
                </a:r>
                <a:r>
                  <a:rPr lang="it-IT" b="1" dirty="0">
                    <a:solidFill>
                      <a:srgbClr val="DD51E7"/>
                    </a:solidFill>
                  </a:rPr>
                  <a:t>q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+ ... + 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b="1" baseline="-25000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z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è un vettore non nullo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ossia ha almeno una componente non nulla</a:t>
                </a:r>
              </a:p>
              <a:p>
                <a:pPr lvl="3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lo dimostriamo solo nel caso particolare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1, ossia, |c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:endParaRPr lang="it-IT" dirty="0">
                  <a:solidFill>
                    <a:srgbClr val="DD51E7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768106" cy="5685350"/>
              </a:xfrm>
              <a:blipFill rotWithShape="0">
                <a:blip r:embed="rId2"/>
                <a:stretch>
                  <a:fillRect l="-437" t="-2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51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23557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|:  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𝑴</m:t>
                            </m:r>
                            <m:sSup>
                              <m:sSupPr>
                                <m:ctrlPr>
                                  <a:rPr lang="it-IT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it-IT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it-IT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𝒌</m:t>
                            </m:r>
                          </m:sup>
                        </m:sSup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= q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z</a:t>
                </a:r>
                <a:r>
                  <a:rPr lang="it-IT" b="1" baseline="-25000" dirty="0" smtClean="0">
                    <a:solidFill>
                      <a:srgbClr val="DD51E7"/>
                    </a:solidFill>
                  </a:rPr>
                  <a:t>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completare la dimostrazione del teorema è sufficiente mostrare che,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comunque </a:t>
                </a:r>
                <a:r>
                  <a:rPr lang="it-IT" i="1" dirty="0">
                    <a:solidFill>
                      <a:schemeClr val="tx1"/>
                    </a:solidFill>
                  </a:rPr>
                  <a:t>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i="1" dirty="0">
                    <a:solidFill>
                      <a:schemeClr val="tx1"/>
                    </a:solidFill>
                  </a:rPr>
                  <a:t> a coordinate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positive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q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0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infatti,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vettore reale perché elemento di una base per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è un vettore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non nullo perché la base è ortonormale: 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+ ...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{-1, 1}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innanzi tutto, osserviamo che q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infatti,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>
                    <a:solidFill>
                      <a:schemeClr val="tx1"/>
                    </a:solidFill>
                  </a:rPr>
                  <a:t>(z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) = q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(z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q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endParaRPr lang="it-IT" sz="1600" baseline="-25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allora, q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0 se e solo 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 dobbiamo dimostrare, </a:t>
                </a:r>
                <a:r>
                  <a:rPr lang="it-IT" dirty="0">
                    <a:solidFill>
                      <a:schemeClr val="tx1"/>
                    </a:solidFill>
                  </a:rPr>
                  <a:t>che, </a:t>
                </a:r>
                <a:r>
                  <a:rPr lang="it-IT" i="1" dirty="0">
                    <a:solidFill>
                      <a:schemeClr val="tx1"/>
                    </a:solidFill>
                  </a:rPr>
                  <a:t>comunque si scelga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i="1" dirty="0">
                    <a:solidFill>
                      <a:schemeClr val="tx1"/>
                    </a:solidFill>
                  </a:rPr>
                  <a:t> a coordinate positive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0</a:t>
                </a:r>
              </a:p>
              <a:p>
                <a:pPr lvl="2"/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23557" cy="5685350"/>
              </a:xfrm>
              <a:blipFill rotWithShape="0">
                <a:blip r:embed="rId2"/>
                <a:stretch>
                  <a:fillRect l="-448" t="-2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08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10012655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endParaRPr lang="it-IT" b="1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Dimostrazione. </a:t>
                </a:r>
                <a:r>
                  <a:rPr lang="it-IT" sz="1600" dirty="0">
                    <a:solidFill>
                      <a:schemeClr val="tx1"/>
                    </a:solidFill>
                  </a:rPr>
                  <a:t>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>
                    <a:solidFill>
                      <a:schemeClr val="tx1"/>
                    </a:solidFill>
                  </a:rPr>
                  <a:t>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|:  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sz="16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6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sz="1600" b="1" i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=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q</a:t>
                </a:r>
                <a:r>
                  <a:rPr lang="it-IT" sz="1600" b="1" baseline="-25000" dirty="0" smtClean="0">
                    <a:solidFill>
                      <a:srgbClr val="DD51E7"/>
                    </a:solidFill>
                  </a:rPr>
                  <a:t>1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 i="0" smtClean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sz="16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z</a:t>
                </a:r>
                <a:r>
                  <a:rPr lang="it-IT" sz="1600" b="1" baseline="-25000" dirty="0" smtClean="0">
                    <a:solidFill>
                      <a:srgbClr val="DD51E7"/>
                    </a:solidFill>
                  </a:rPr>
                  <a:t>1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dobbiamo dimostrare, </a:t>
                </a:r>
                <a:r>
                  <a:rPr lang="it-IT" sz="1600" dirty="0">
                    <a:solidFill>
                      <a:schemeClr val="tx1"/>
                    </a:solidFill>
                  </a:rPr>
                  <a:t>che, </a:t>
                </a:r>
                <a:r>
                  <a:rPr lang="it-IT" sz="1600" i="1" u="sng" dirty="0">
                    <a:solidFill>
                      <a:schemeClr val="tx1"/>
                    </a:solidFill>
                  </a:rPr>
                  <a:t>comunque si scelga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i="1" dirty="0">
                    <a:solidFill>
                      <a:schemeClr val="tx1"/>
                    </a:solidFill>
                  </a:rPr>
                  <a:t> a coordinate positive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a) iniziamo dimostrando che </a:t>
                </a:r>
                <a:r>
                  <a:rPr lang="it-IT" i="1" u="sng" dirty="0" smtClean="0">
                    <a:solidFill>
                      <a:schemeClr val="tx1"/>
                    </a:solidFill>
                  </a:rPr>
                  <a:t>esiste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un vettore y a coordinate positive tale che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ricordiamo che 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) nel sistema di riferimento iniziale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supponiamo per assurdo che per ogni x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a coordinate positive sia x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0: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sia y</a:t>
                </a:r>
                <a:r>
                  <a:rPr lang="it-IT" sz="16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tale che y = (y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y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, ... ,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y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) con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y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&gt; 0 per ogni i = 1, ... ,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e sia, per ogni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1, ... ,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, y</a:t>
                </a:r>
                <a:r>
                  <a:rPr lang="it-IT" sz="1600" baseline="30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)</a:t>
                </a:r>
                <a:r>
                  <a:rPr lang="it-IT" sz="1600" dirty="0">
                    <a:solidFill>
                      <a:schemeClr val="tx1"/>
                    </a:solidFill>
                  </a:rPr>
                  <a:t> il vettore tale che y</a:t>
                </a:r>
                <a:r>
                  <a:rPr lang="it-IT" sz="1600" baseline="30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)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y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 per ogni 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 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, e y</a:t>
                </a:r>
                <a:r>
                  <a:rPr lang="it-IT" sz="1600" baseline="30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 baseline="30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it-IT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+1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allora, per ogni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1, ... ,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,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∙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=  0</m:t>
                            </m:r>
                          </m:e>
                          <m:e>
                            <m:sSup>
                              <m:sSupPr>
                                <m:ctrlPr>
                                  <a:rPr lang="cs-CZ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ℓ)</m:t>
                                </m:r>
                              </m:sup>
                            </m:sSup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, ossia</a:t>
                </a:r>
                <a:r>
                  <a:rPr lang="it-IT" sz="800" dirty="0">
                    <a:solidFill>
                      <a:schemeClr val="tx1"/>
                    </a:solidFill>
                  </a:rPr>
                  <a:t>,  							       	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      </a:t>
                </a:r>
                <a:r>
                  <a:rPr lang="it-IT" sz="16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+ … + 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+ …  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 …+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+1)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 …+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it-IT" sz="1600" dirty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600" dirty="0">
                    <a:solidFill>
                      <a:schemeClr val="tx1"/>
                    </a:solidFill>
                  </a:rPr>
                  <a:t>da cui, sottraendo la prima equazione dalla seconda,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ossia, per ogni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1, ... ,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0  </a:t>
                </a:r>
                <a:r>
                  <a:rPr lang="it-IT" sz="1600" dirty="0">
                    <a:solidFill>
                      <a:schemeClr val="tx1"/>
                    </a:solidFill>
                  </a:rPr>
                  <a:t>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un </a:t>
                </a:r>
                <a:r>
                  <a:rPr lang="it-IT" sz="1600" dirty="0">
                    <a:solidFill>
                      <a:schemeClr val="tx1"/>
                    </a:solidFill>
                  </a:rPr>
                  <a:t>assurdo perché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</a:rPr>
                      <m:t>∙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z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10012655" cy="5685350"/>
              </a:xfrm>
              <a:blipFill rotWithShape="0">
                <a:blip r:embed="rId2"/>
                <a:stretch>
                  <a:fillRect l="-426" t="-2253" b="-51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8782493" y="4518837"/>
                <a:ext cx="20946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smtClean="0">
                    <a:solidFill>
                      <a:srgbClr val="00B050"/>
                    </a:solidFill>
                  </a:rPr>
                  <a:t>esempio:</a:t>
                </a:r>
              </a:p>
              <a:p>
                <a:r>
                  <a:rPr lang="it-IT" sz="1400" b="1" dirty="0" smtClean="0">
                    <a:solidFill>
                      <a:srgbClr val="00B050"/>
                    </a:solidFill>
                  </a:rPr>
                  <a:t>y</a:t>
                </a:r>
                <a:r>
                  <a:rPr lang="it-IT" sz="1400" b="1" baseline="300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400" b="1" i="1" baseline="30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it-IT" sz="1400" b="1" baseline="30000" dirty="0">
                    <a:solidFill>
                      <a:srgbClr val="00B050"/>
                    </a:solidFill>
                  </a:rPr>
                  <a:t>)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= (y</a:t>
                </a:r>
                <a:r>
                  <a:rPr lang="it-IT" sz="1400" b="1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, y</a:t>
                </a:r>
                <a:r>
                  <a:rPr lang="it-IT" sz="1400" b="1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+1, ... ,</a:t>
                </a:r>
                <a:r>
                  <a:rPr lang="it-IT" sz="1400" b="1" dirty="0" err="1">
                    <a:solidFill>
                      <a:srgbClr val="00B050"/>
                    </a:solidFill>
                  </a:rPr>
                  <a:t>y</a:t>
                </a:r>
                <a:r>
                  <a:rPr lang="it-IT" sz="1400" b="1" baseline="-25000" dirty="0" err="1">
                    <a:solidFill>
                      <a:srgbClr val="00B050"/>
                    </a:solidFill>
                  </a:rPr>
                  <a:t>n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) </a:t>
                </a:r>
                <a:endParaRPr lang="it-IT" sz="1400" b="1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493" y="4518837"/>
                <a:ext cx="2094614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875" t="-1163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2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Dimostrazione. </a:t>
                </a:r>
                <a:r>
                  <a:rPr lang="it-IT" sz="1600" dirty="0">
                    <a:solidFill>
                      <a:schemeClr val="tx1"/>
                    </a:solidFill>
                  </a:rPr>
                  <a:t>Se 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|:  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𝑴</m:t>
                            </m:r>
                            <m:sSup>
                              <m:sSupPr>
                                <m:ctrlPr>
                                  <a:rPr lang="it-IT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it-IT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𝒌</m:t>
                            </m:r>
                          </m:sup>
                        </m:sSup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1" dirty="0" smtClean="0">
                    <a:solidFill>
                      <a:srgbClr val="DD51E7"/>
                    </a:solidFill>
                  </a:rPr>
                  <a:t> = 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q</a:t>
                </a:r>
                <a:r>
                  <a:rPr lang="it-IT" sz="1600" b="1" baseline="-25000" dirty="0">
                    <a:solidFill>
                      <a:srgbClr val="DD51E7"/>
                    </a:solidFill>
                  </a:rPr>
                  <a:t>1 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z</a:t>
                </a:r>
                <a:r>
                  <a:rPr lang="it-IT" sz="1600" b="1" baseline="-25000" dirty="0">
                    <a:solidFill>
                      <a:srgbClr val="DD51E7"/>
                    </a:solidFill>
                  </a:rPr>
                  <a:t>1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	                 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dobbiamo dimostrare, che, </a:t>
                </a:r>
                <a:r>
                  <a:rPr lang="it-IT" sz="1600" i="1" dirty="0">
                    <a:solidFill>
                      <a:schemeClr val="tx1"/>
                    </a:solidFill>
                  </a:rPr>
                  <a:t>comunque si scelga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i="1" dirty="0">
                    <a:solidFill>
                      <a:schemeClr val="tx1"/>
                    </a:solidFill>
                  </a:rPr>
                  <a:t> a coordinate positive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a) esiste un vettore y a coordinate positive tale che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b) mostriamo che per ogni vettore x </a:t>
                </a:r>
                <a:r>
                  <a:rPr lang="it-IT" dirty="0">
                    <a:solidFill>
                      <a:schemeClr val="tx1"/>
                    </a:solidFill>
                  </a:rPr>
                  <a:t>a coordinate positive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vale che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sia 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 coordinate </a:t>
                </a:r>
                <a:r>
                  <a:rPr lang="it-IT" sz="1600" dirty="0">
                    <a:solidFill>
                      <a:schemeClr val="tx1"/>
                    </a:solidFill>
                  </a:rPr>
                  <a:t>positive un vettore tale che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 </a:t>
                </a:r>
                <a:r>
                  <a:rPr lang="it-IT" sz="1600" dirty="0" smtClean="0">
                    <a:solidFill>
                      <a:srgbClr val="00B050"/>
                    </a:solidFill>
                  </a:rPr>
                  <a:t>(y esiste per a) )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esprimiamo </a:t>
                </a:r>
                <a:r>
                  <a:rPr lang="it-IT" sz="1600" dirty="0">
                    <a:solidFill>
                      <a:schemeClr val="tx1"/>
                    </a:solidFill>
                  </a:rPr>
                  <a:t>y  nel sistema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... ,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y =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...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come abbiamo visto, l’espressione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y</m:t>
                        </m:r>
                      </m:num>
                      <m:den>
                        <m:sSup>
                          <m:sSupPr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converge a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sz="16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poiché l’espressione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y</m:t>
                        </m:r>
                      </m:num>
                      <m:den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it-IT" sz="18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 contiene solo valori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non negativi allora le coordinate di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sono tutte non negative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poiché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>
                    <a:solidFill>
                      <a:schemeClr val="tx1"/>
                    </a:solidFill>
                  </a:rPr>
                  <a:t>, allora 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ha almeno una coordinata strettamente positiva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2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98929" cy="5685350"/>
              </a:xfrm>
              <a:blipFill rotWithShape="0">
                <a:blip r:embed="rId2"/>
                <a:stretch>
                  <a:fillRect l="-445" t="-2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72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512925" cy="5823573"/>
              </a:xfrm>
            </p:spPr>
            <p:txBody>
              <a:bodyPr>
                <a:normAutofit/>
              </a:bodyPr>
              <a:lstStyle/>
              <a:p>
                <a:r>
                  <a:rPr lang="it-IT" sz="1600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sz="1600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a coordinate positive, esistono un valore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c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 vettore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r>
                  <a:rPr lang="it-IT" sz="1600" dirty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>
                    <a:solidFill>
                      <a:schemeClr val="tx1"/>
                    </a:solidFill>
                  </a:rPr>
                  <a:t>. </a:t>
                </a:r>
                <a:r>
                  <a:rPr lang="it-IT" sz="1600" dirty="0">
                    <a:solidFill>
                      <a:schemeClr val="tx1"/>
                    </a:solidFill>
                  </a:rPr>
                  <a:t>Se 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|c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|:  allora,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is-IS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𝐥𝐢𝐦</m:t>
                        </m:r>
                      </m:e>
                      <m:lim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 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→ ∞</m:t>
                        </m:r>
                      </m:lim>
                    </m:limLow>
                    <m:f>
                      <m:fPr>
                        <m:ctrlPr>
                          <a:rPr lang="bg-BG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sz="16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= q</a:t>
                </a:r>
                <a:r>
                  <a:rPr lang="it-IT" sz="1600" b="1" baseline="-25000" dirty="0">
                    <a:solidFill>
                      <a:srgbClr val="DD51E7"/>
                    </a:solidFill>
                  </a:rPr>
                  <a:t>1 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6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16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it-IT" sz="16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sz="16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sz="1600" b="1" dirty="0">
                    <a:solidFill>
                      <a:srgbClr val="DD51E7"/>
                    </a:solidFill>
                  </a:rPr>
                  <a:t> z</a:t>
                </a:r>
                <a:r>
                  <a:rPr lang="it-IT" sz="1600" b="1" baseline="-25000" dirty="0">
                    <a:solidFill>
                      <a:srgbClr val="DD51E7"/>
                    </a:solidFill>
                  </a:rPr>
                  <a:t>1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e</a:t>
                </a:r>
                <a:r>
                  <a:rPr lang="it-IT" sz="1600" b="1" dirty="0">
                    <a:solidFill>
                      <a:srgbClr val="DD51E7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dobbiamo dimostrare, che, </a:t>
                </a:r>
                <a:r>
                  <a:rPr lang="it-IT" sz="1600" i="1" dirty="0">
                    <a:solidFill>
                      <a:schemeClr val="tx1"/>
                    </a:solidFill>
                  </a:rPr>
                  <a:t>comunque si scelga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i="1" dirty="0">
                    <a:solidFill>
                      <a:schemeClr val="tx1"/>
                    </a:solidFill>
                  </a:rPr>
                  <a:t> a coordinate positive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a) esiste un vettore y a coordinate positive tale che y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b) mostriamo che per ogni vettore x </a:t>
                </a:r>
                <a:r>
                  <a:rPr lang="it-IT" dirty="0">
                    <a:solidFill>
                      <a:schemeClr val="tx1"/>
                    </a:solidFill>
                  </a:rPr>
                  <a:t>a coordinate positive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vale che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sia 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 coordinate </a:t>
                </a:r>
                <a:r>
                  <a:rPr lang="it-IT" sz="1600" dirty="0">
                    <a:solidFill>
                      <a:schemeClr val="tx1"/>
                    </a:solidFill>
                  </a:rPr>
                  <a:t>positive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tale </a:t>
                </a:r>
                <a:r>
                  <a:rPr lang="it-IT" sz="1600" dirty="0">
                    <a:solidFill>
                      <a:schemeClr val="tx1"/>
                    </a:solidFill>
                  </a:rPr>
                  <a:t>che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0: con y =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...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0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(perché  </a:t>
                </a:r>
                <a:r>
                  <a:rPr lang="it-IT" sz="1600" dirty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0)</a:t>
                </a: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e il vettore 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ha almeno una coordinata strettamente positiva e tutte le altre coordinate non negative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sia x = (x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x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... 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un qualunque vettore in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600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coordinate positive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tale che 	  x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y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 nell’espressione 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x = 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x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x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+ ... + 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1600" dirty="0">
                    <a:solidFill>
                      <a:schemeClr val="tx1"/>
                    </a:solidFill>
                  </a:rPr>
                  <a:t>tutti gli addendi sono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non negativi e almeno uno di essi è positivo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quindi, x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= 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x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t-IT" sz="16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it-IT" sz="16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it-IT" sz="1600" dirty="0">
                    <a:solidFill>
                      <a:schemeClr val="tx1"/>
                    </a:solidFill>
                  </a:rPr>
                  <a:t> 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>
                    <a:solidFill>
                      <a:schemeClr val="tx1"/>
                    </a:solidFill>
                  </a:rPr>
                  <a:t> + 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12</a:t>
                </a:r>
                <a:r>
                  <a:rPr lang="it-IT" sz="1600" dirty="0">
                    <a:solidFill>
                      <a:schemeClr val="tx1"/>
                    </a:solidFill>
                  </a:rPr>
                  <a:t> x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 + ... + p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1600" dirty="0">
                    <a:solidFill>
                      <a:schemeClr val="tx1"/>
                    </a:solidFill>
                  </a:rPr>
                  <a:t>z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1n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x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0 	QED</a:t>
                </a:r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512925" cy="5823573"/>
              </a:xfrm>
              <a:blipFill rotWithShape="0">
                <a:blip r:embed="rId2"/>
                <a:stretch>
                  <a:fillRect l="-321" t="-1675" r="-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0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HITS: </a:t>
            </a:r>
            <a:r>
              <a:rPr lang="it-IT" dirty="0" err="1">
                <a:solidFill>
                  <a:schemeClr val="tx1"/>
                </a:solidFill>
              </a:rPr>
              <a:t>Hubs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Authorities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34427"/>
                <a:ext cx="9608618" cy="596179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Comunque si scelga un vettore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positive, esistono un valore c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e un vettore </a:t>
                </a:r>
                <a:r>
                  <a:rPr lang="it-IT" dirty="0" err="1">
                    <a:solidFill>
                      <a:schemeClr val="tx1"/>
                    </a:solidFill>
                  </a:rPr>
                  <a:t>z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non nullo tali che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→ ∞</m:t>
                            </m:r>
                          </m:lim>
                        </m:limLow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Osservazione 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abbiamo dimostrato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non nullo nel solo caso </a:t>
                </a:r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|: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tecniche analoghe permettono di dimostrarlo nel caso generale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Osservazione 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ome abbiamo visto, nel caso </a:t>
                </a:r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|,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situazione che si presenta quasi sempre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qualunque sia il vettore iniziale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 coordinate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positive,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converge al vettore q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dove q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questo significa che a partire da qualunque valutazione dei valori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hub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iniziali, se </a:t>
                </a:r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|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|c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|, il metodo HITS converge sempre ad un vettore parallelo all’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la valutazione </a:t>
                </a:r>
                <a:r>
                  <a:rPr lang="it-IT" dirty="0">
                    <a:solidFill>
                      <a:schemeClr val="tx1"/>
                    </a:solidFill>
                  </a:rPr>
                  <a:t>dei valori di </a:t>
                </a:r>
                <a:r>
                  <a:rPr lang="it-IT" dirty="0" err="1">
                    <a:solidFill>
                      <a:schemeClr val="tx1"/>
                    </a:solidFill>
                  </a:rPr>
                  <a:t>hub</a:t>
                </a:r>
                <a:r>
                  <a:rPr lang="it-IT" dirty="0">
                    <a:solidFill>
                      <a:schemeClr val="tx1"/>
                    </a:solidFill>
                  </a:rPr>
                  <a:t> delle pagine individuata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da HITS è sempre la stessa da qualunque </a:t>
                </a:r>
                <a:r>
                  <a:rPr lang="it-IT" dirty="0">
                    <a:solidFill>
                      <a:schemeClr val="tx1"/>
                    </a:solidFill>
                  </a:rPr>
                  <a:t>valutazione dei valori di </a:t>
                </a:r>
                <a:r>
                  <a:rPr lang="it-IT" dirty="0" err="1">
                    <a:solidFill>
                      <a:schemeClr val="tx1"/>
                    </a:solidFill>
                  </a:rPr>
                  <a:t>hub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iniziali si parta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ed è individuata dai valori relativi delle coordinate di z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quindi dipende dalla sola matrice M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34427"/>
                <a:ext cx="9608618" cy="5961796"/>
              </a:xfrm>
              <a:blipFill rotWithShape="0">
                <a:blip r:embed="rId2"/>
                <a:stretch>
                  <a:fillRect l="-444" t="-2147" r="-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22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HITS</a:t>
            </a:r>
            <a:r>
              <a:rPr lang="it-IT" smtClean="0">
                <a:solidFill>
                  <a:schemeClr val="tx1"/>
                </a:solidFill>
              </a:rPr>
              <a:t>: considerazioni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967520"/>
            <a:ext cx="9598929" cy="5723212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HITS valuta ciascuna pagina rispetto a due ruoli diversi: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come authority </a:t>
            </a:r>
            <a:r>
              <a:rPr lang="it-IT" dirty="0" smtClean="0">
                <a:solidFill>
                  <a:schemeClr val="tx1"/>
                </a:solidFill>
              </a:rPr>
              <a:t>– la </a:t>
            </a:r>
            <a:r>
              <a:rPr lang="it-IT" dirty="0">
                <a:solidFill>
                  <a:schemeClr val="tx1"/>
                </a:solidFill>
              </a:rPr>
              <a:t>sua rilevanza ai fini della ricerca in atto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come </a:t>
            </a:r>
            <a:r>
              <a:rPr lang="it-IT" dirty="0" err="1" smtClean="0">
                <a:solidFill>
                  <a:schemeClr val="tx1"/>
                </a:solidFill>
              </a:rPr>
              <a:t>hub</a:t>
            </a:r>
            <a:r>
              <a:rPr lang="it-IT" dirty="0" smtClean="0">
                <a:solidFill>
                  <a:schemeClr val="tx1"/>
                </a:solidFill>
              </a:rPr>
              <a:t> – la sua attitudine ad assegnare rilevanza alle pagine alle quali punta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per ciascuna pagina, ciascuno dei due ruoli è valutato utilizzando un diverso insieme di link che coinvolgono quella pagina: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link entranti nella pagina concorrono alla valutazione come authority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i link </a:t>
            </a:r>
            <a:r>
              <a:rPr lang="it-IT" dirty="0" smtClean="0">
                <a:solidFill>
                  <a:schemeClr val="tx1"/>
                </a:solidFill>
              </a:rPr>
              <a:t>uscenti dalla </a:t>
            </a:r>
            <a:r>
              <a:rPr lang="it-IT" dirty="0">
                <a:solidFill>
                  <a:schemeClr val="tx1"/>
                </a:solidFill>
              </a:rPr>
              <a:t>pagina concorrono alla valutazione come </a:t>
            </a:r>
            <a:r>
              <a:rPr lang="it-IT" dirty="0" err="1" smtClean="0">
                <a:solidFill>
                  <a:schemeClr val="tx1"/>
                </a:solidFill>
              </a:rPr>
              <a:t>hub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Questo significa che una pagina può conferire rilevanza, ai fini di una ricerca, ad un’altra pagina pur essendo essa poco rilevante per quella ricerca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e, dunque, il metodo HITS ben si presta a modellare situazioni nelle quali le pagine sono naturalmente partizionate in due sottoinsiemi “semanticamente” distinti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Come avviene, ad esempio, in ricerche di prodotti da acquistare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laddove i venditori o i marchi non si puntano l’un l’altro (sono concorrenti!)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piuttosto, taluni siti (ad esempio, </a:t>
            </a:r>
            <a:r>
              <a:rPr lang="it-IT" dirty="0" err="1" smtClean="0">
                <a:solidFill>
                  <a:schemeClr val="tx1"/>
                </a:solidFill>
              </a:rPr>
              <a:t>eBay</a:t>
            </a:r>
            <a:r>
              <a:rPr lang="it-IT" dirty="0" smtClean="0">
                <a:solidFill>
                  <a:schemeClr val="tx1"/>
                </a:solidFill>
              </a:rPr>
              <a:t>) puntano ai venditori – o i venditori puntano ai marchi</a:t>
            </a:r>
          </a:p>
        </p:txBody>
      </p:sp>
    </p:spTree>
    <p:extLst>
      <p:ext uri="{BB962C8B-B14F-4D97-AF65-F5344CB8AC3E}">
        <p14:creationId xmlns:p14="http://schemas.microsoft.com/office/powerpoint/2010/main" val="1354924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PageRank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altre situazioni, invece, assumere un tale partizionamento delle pagine non è ragionevole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ad esempio, quando cerchiamo un articolo di ricerca: articoli “importanti” citano articoli “importanti” e sono citati da articoli “importanti”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sono le pagine rilevanti a decretare direttamente la rilevanza delle pagine alle quali puntano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PageRank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ben modella queste situazioni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prende il nome da Larry Page, uno dei fondatori di Google (di cui è marchio)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 tratta ancora di un metodo iterativo, basato, però, sull’analisi dei soli link entranti in una pagina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i soli link entranti in una pagina concorrono a determinarne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Esso assume che nella (porzione di) rete (attinente alla ricerca in atto) sia presente una unità di fluido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inizialmente distribuita equamente fra tutti i nodi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se il numero di nodi è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ciascuno di essi possiede inizialmente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di fluido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che poi, iterativamente, ciascun nodo distribuisca equamente il fluido fra i suoi vicini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  <a:blipFill rotWithShape="0">
                <a:blip r:embed="rId2"/>
                <a:stretch>
                  <a:fillRect l="-445" t="-11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24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World Wide Web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777949"/>
            <a:ext cx="9598929" cy="6158110"/>
          </a:xfrm>
        </p:spPr>
        <p:txBody>
          <a:bodyPr>
            <a:normAutofit/>
          </a:bodyPr>
          <a:lstStyle/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/>
              <a:t>È </a:t>
            </a:r>
            <a:r>
              <a:rPr lang="it-IT" dirty="0" smtClean="0"/>
              <a:t>un’applicazione progettata per condividere informazione su Internet</a:t>
            </a:r>
            <a:endParaRPr lang="it-IT" dirty="0"/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fra il 1989 e il 1991, da Tim </a:t>
            </a:r>
            <a:r>
              <a:rPr lang="it-IT" dirty="0" err="1" smtClean="0">
                <a:solidFill>
                  <a:schemeClr val="tx1"/>
                </a:solidFill>
              </a:rPr>
              <a:t>Berners</a:t>
            </a:r>
            <a:r>
              <a:rPr lang="it-IT" dirty="0" smtClean="0">
                <a:solidFill>
                  <a:schemeClr val="tx1"/>
                </a:solidFill>
              </a:rPr>
              <a:t>-Lee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cui progetto è basato su una architettura </a:t>
            </a:r>
            <a:r>
              <a:rPr lang="it-IT" dirty="0" err="1" smtClean="0">
                <a:solidFill>
                  <a:schemeClr val="tx1"/>
                </a:solidFill>
              </a:rPr>
              <a:t>client-server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documenti sono resi disponibili, sotto forma di pagine web, memorizzandoli in zone pubblicamente accessibili di taluni computer (server)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l’accesso a tali pagine avviene mediante un’applicazione (browser) eseguita dal client e che accede agli spazi pubblici dei server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principio logico fondazionale del web è l’ipertesto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nel quale l’informazione è organizzata in una struttura di rete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i documenti che costituiscono il web sono nodi di un grafo diretto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si tratta, perciò di una organizzazione non lineare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L’ipertesto è una implementazione del concetto di memoria associativa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ha una lunga storia...</a:t>
            </a:r>
          </a:p>
        </p:txBody>
      </p:sp>
    </p:spTree>
    <p:extLst>
      <p:ext uri="{BB962C8B-B14F-4D97-AF65-F5344CB8AC3E}">
        <p14:creationId xmlns:p14="http://schemas.microsoft.com/office/powerpoint/2010/main" val="99743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065931" y="1063212"/>
                <a:ext cx="9598929" cy="545454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Esso assume che nella rete sia </a:t>
                </a:r>
                <a:r>
                  <a:rPr lang="it-IT" dirty="0">
                    <a:solidFill>
                      <a:schemeClr val="tx1"/>
                    </a:solidFill>
                  </a:rPr>
                  <a:t>presente una unità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fluido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inizialmente, ciascuno degli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nodi possiede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fluido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per ogni i = 1, ... 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𝐟</m:t>
                        </m:r>
                      </m:e>
                      <m:sub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𝒏</m:t>
                        </m:r>
                      </m:den>
                    </m:f>
                  </m:oMath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poi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ad ogni iterazione, </a:t>
                </a:r>
                <a:r>
                  <a:rPr lang="it-IT" dirty="0">
                    <a:solidFill>
                      <a:schemeClr val="tx1"/>
                    </a:solidFill>
                  </a:rPr>
                  <a:t>ciascun nodo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distribuisce </a:t>
                </a:r>
                <a:r>
                  <a:rPr lang="it-IT" dirty="0">
                    <a:solidFill>
                      <a:schemeClr val="tx1"/>
                    </a:solidFill>
                  </a:rPr>
                  <a:t>equamente il fluido fra i suoi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vicini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distribuisce il fluido in suo possesso e, contestualmente, riceve quello dei vicini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ormalmente: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</a:t>
                </a:r>
                <a:r>
                  <a:rPr lang="it-IT" dirty="0">
                    <a:solidFill>
                      <a:schemeClr val="tx1"/>
                    </a:solidFill>
                  </a:rPr>
                  <a:t>ogni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1,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indichiamo con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it-IT" baseline="-25000" dirty="0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numero di archi uscenti dalla pagina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</m:oMath>
                </a14:m>
                <a:r>
                  <a:rPr lang="it-IT" b="1" baseline="-25000" dirty="0">
                    <a:solidFill>
                      <a:srgbClr val="162DCF"/>
                    </a:solidFill>
                  </a:rPr>
                  <a:t>j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= |{ i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[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]: </a:t>
                </a:r>
                <a:r>
                  <a:rPr lang="it-IT" b="1" dirty="0">
                    <a:solidFill>
                      <a:srgbClr val="162DCF"/>
                    </a:solidFill>
                  </a:rPr>
                  <a:t>j </a:t>
                </a:r>
                <a14:m>
                  <m:oMath xmlns:m="http://schemas.openxmlformats.org/officeDocument/2006/math">
                    <m:r>
                      <a:rPr lang="is-IS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i }|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dove</a:t>
                </a:r>
                <a:r>
                  <a:rPr lang="it-IT" sz="1400" dirty="0">
                    <a:solidFill>
                      <a:schemeClr val="tx1"/>
                    </a:solidFill>
                  </a:rPr>
                  <a:t>, al solito con “</a:t>
                </a:r>
                <a:r>
                  <a:rPr lang="it-IT" sz="14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sz="1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i” indichiamo che la pagina </a:t>
                </a:r>
                <a:r>
                  <a:rPr lang="it-IT" sz="14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400" dirty="0">
                    <a:solidFill>
                      <a:schemeClr val="tx1"/>
                    </a:solidFill>
                  </a:rPr>
                  <a:t> contiene un link alla pagina i</a:t>
                </a:r>
                <a:endParaRPr lang="it-IT" sz="14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per </a:t>
                </a:r>
                <a:r>
                  <a:rPr lang="it-IT" dirty="0">
                    <a:solidFill>
                      <a:schemeClr val="tx1"/>
                    </a:solidFill>
                  </a:rPr>
                  <a:t>ogni i = 1,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,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𝐟</m:t>
                        </m:r>
                      </m:e>
                      <m:sub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it-IT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it-IT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  <m:r>
                                  <a:rPr lang="it-IT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it-IT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𝒋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Analogamente a quanto abbiamo fatto con HITS, indichiamo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(k)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vettore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5931" y="1063212"/>
                <a:ext cx="9598929" cy="5454545"/>
              </a:xfrm>
              <a:blipFill rotWithShape="0">
                <a:blip r:embed="rId2"/>
                <a:stretch>
                  <a:fillRect l="-444" t="-5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4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40533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034033" y="893092"/>
                <a:ext cx="9598929" cy="545454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Se il grafo delle pagine attinenti alla ricerca è fortemente connesso allora esiste ed è unico il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f</m:t>
                            </m:r>
                          </m:e>
                          <m:sub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func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 che, ad ogni iterazione k, la quantità di fluido totale presente nel grafo è sempre pari ad 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 passo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k+1,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ciascun nodo redistribuisce il fluido in suo possesso al passo k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senza generarne di nuovo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possiamo pensare al vettore limite degli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chiamiamolo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*, come ad un vettore che esprime una sorta di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configurazione di equilibrio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del fluido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redistribuendo il fluido a partire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* il vettore non varia: 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 per </a:t>
                </a:r>
                <a:r>
                  <a:rPr lang="it-IT" dirty="0">
                    <a:solidFill>
                      <a:schemeClr val="tx1"/>
                    </a:solidFill>
                  </a:rPr>
                  <a:t>ogni i = 1,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𝐟</m:t>
                        </m:r>
                      </m:e>
                      <m:sub>
                        <m:r>
                          <a:rPr lang="it-IT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 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1800" b="1" i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8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it-IT" sz="18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sub>
                              <m:sup>
                                <m:r>
                                  <a:rPr lang="it-IT" sz="18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it-IT" sz="1800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figura è mostrato il vettore limite di un grafo: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 partire da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=  1/8 per i = A,B,C,D,E,F,G,H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 raggiungono i valori in figura (provare!)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sono valori di equilibrio (verificare!)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4033" y="893092"/>
                <a:ext cx="9598929" cy="5454545"/>
              </a:xfrm>
              <a:blipFill rotWithShape="0">
                <a:blip r:embed="rId2"/>
                <a:stretch>
                  <a:fillRect l="-445" t="-6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t="15039" r="22814" b="58139"/>
          <a:stretch/>
        </p:blipFill>
        <p:spPr>
          <a:xfrm>
            <a:off x="7864735" y="4123022"/>
            <a:ext cx="3768227" cy="26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7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40533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034033" y="893092"/>
                <a:ext cx="9598929" cy="5794787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Se il grafo delle pagine attinenti alla ricerca è fortemente connesso allora esiste ed è unico il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f</m:t>
                            </m:r>
                          </m:e>
                          <m:sub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func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Ma, se il grafo non è fortemente connesso, le cose cambiano: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flusso tende ad accumularsi nei nodi gialli: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inizialmente, i tre nodi (C,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G) possiedono 3/8  &lt; 1/2 del flusso totale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nell’ultima iterazione mostrata ne possiedono 96/128 = 3/4</a:t>
                </a:r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4033" y="893092"/>
                <a:ext cx="9598929" cy="5794787"/>
              </a:xfrm>
              <a:blipFill rotWithShape="0">
                <a:blip r:embed="rId2"/>
                <a:stretch>
                  <a:fillRect l="-445" t="-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6681" r="-18" b="16448"/>
          <a:stretch/>
        </p:blipFill>
        <p:spPr>
          <a:xfrm>
            <a:off x="2608993" y="2042523"/>
            <a:ext cx="8012934" cy="34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40533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smtClean="0">
                <a:solidFill>
                  <a:schemeClr val="tx1"/>
                </a:solidFill>
              </a:rPr>
              <a:t> scalato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967520"/>
                <a:ext cx="9598929" cy="589048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Se il grafo non è fortemente connesso, il fluido tende a concentrarsi  nelle regioni del grafo dalle quali non si può uscire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da ciò che conosciamo della struttura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Web, sappiamo che di tali regioni esso ne contiene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è necessario modificare il procedimento iterativo che aggiorna il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fluido associato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ai nodi: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ad esempio, non distribuendo tutto il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fluido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(d’ora in avanti, il </a:t>
                </a:r>
                <a:r>
                  <a:rPr lang="it-IT" b="1" i="1" dirty="0" err="1" smtClean="0">
                    <a:solidFill>
                      <a:srgbClr val="FF0000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contenuto in ciascun nodo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equamente </a:t>
                </a:r>
                <a:r>
                  <a:rPr lang="it-IT" dirty="0">
                    <a:solidFill>
                      <a:schemeClr val="tx1"/>
                    </a:solidFill>
                  </a:rPr>
                  <a:t>lungo gli archi uscenti da quel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nodo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 “mettendone un po’ da parte” per evitare che esso si concentri nei “vicoli ciechi” del grafo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Nello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Scaled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PageRank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viene fissato un parametro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[0,1] e, ad ogni iterazione,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una frazione pari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del </a:t>
                </a:r>
                <a:r>
                  <a:rPr lang="it-IT" dirty="0" err="1">
                    <a:solidFill>
                      <a:schemeClr val="tx1"/>
                    </a:solidFill>
                  </a:rPr>
                  <a:t>rank</a:t>
                </a:r>
                <a:r>
                  <a:rPr lang="it-IT" dirty="0">
                    <a:solidFill>
                      <a:schemeClr val="tx1"/>
                    </a:solidFill>
                  </a:rPr>
                  <a:t> contenuto in ciascun nodo è distribuito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equamente lungo </a:t>
                </a:r>
                <a:r>
                  <a:rPr lang="it-IT" dirty="0">
                    <a:solidFill>
                      <a:schemeClr val="tx1"/>
                    </a:solidFill>
                  </a:rPr>
                  <a:t>gli archi uscenti da quel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nodo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la parte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rimanente, ossia, una </a:t>
                </a:r>
                <a:r>
                  <a:rPr lang="it-IT" dirty="0">
                    <a:solidFill>
                      <a:schemeClr val="tx1"/>
                    </a:solidFill>
                  </a:rPr>
                  <a:t>frazione pari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(1 –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del </a:t>
                </a:r>
                <a:r>
                  <a:rPr lang="it-IT" dirty="0" err="1">
                    <a:solidFill>
                      <a:schemeClr val="tx1"/>
                    </a:solidFill>
                  </a:rPr>
                  <a:t>rank</a:t>
                </a:r>
                <a:r>
                  <a:rPr lang="it-IT" dirty="0">
                    <a:solidFill>
                      <a:schemeClr val="tx1"/>
                    </a:solidFill>
                  </a:rPr>
                  <a:t> contenuto in ciascun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nodo, </a:t>
                </a:r>
                <a:r>
                  <a:rPr lang="it-IT" dirty="0">
                    <a:solidFill>
                      <a:schemeClr val="tx1"/>
                    </a:solidFill>
                  </a:rPr>
                  <a:t>è distribuita uniformemente fra tutti i nodi del grafo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poiché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totale presente nella rete è 1,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ad ogni iterazione, ciascun nodo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riceve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una quantità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almeno pari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967520"/>
                <a:ext cx="9598929" cy="5890480"/>
              </a:xfrm>
              <a:blipFill rotWithShape="0">
                <a:blip r:embed="rId2"/>
                <a:stretch>
                  <a:fillRect l="-445" t="-621" r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509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40533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scalato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967520"/>
                <a:ext cx="9598929" cy="589048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Nello </a:t>
                </a:r>
                <a:r>
                  <a:rPr lang="it-IT" i="1" dirty="0" err="1" smtClean="0">
                    <a:solidFill>
                      <a:schemeClr val="tx1"/>
                    </a:solidFill>
                  </a:rPr>
                  <a:t>Scaled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PageRank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viene fissato un parametro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[0,1] 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detto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posseduto dal nodo i all’iterazione k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 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𝐣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2000" b="1" i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</m:sub>
                      <m:sup/>
                      <m:e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000" b="1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it-IT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sub>
                              <m:sup>
                                <m:r>
                                  <a:rPr lang="it-IT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it-IT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  <m:r>
                                  <a:rPr lang="it-IT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it-IT" sz="2000" b="1" i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− 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𝐬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𝐧</m:t>
                        </m:r>
                      </m:den>
                    </m:f>
                  </m:oMath>
                </a14:m>
                <a:endParaRPr lang="it-IT" sz="20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dirty="0">
                    <a:solidFill>
                      <a:schemeClr val="tx1"/>
                    </a:solidFill>
                  </a:rPr>
                  <a:t>matrice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che descrive l’evoluzione del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tale che, </a:t>
                </a:r>
                <a:r>
                  <a:rPr lang="it-IT" dirty="0">
                    <a:solidFill>
                      <a:schemeClr val="tx1"/>
                    </a:solidFill>
                  </a:rPr>
                  <a:t>per 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i,j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n,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N[i</a:t>
                </a:r>
                <a:r>
                  <a:rPr lang="it-IT" b="1" dirty="0">
                    <a:solidFill>
                      <a:srgbClr val="162DCF"/>
                    </a:solidFill>
                  </a:rPr>
                  <a:t>,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j</a:t>
                </a:r>
                <a:r>
                  <a:rPr lang="it-IT" b="1" dirty="0">
                    <a:solidFill>
                      <a:srgbClr val="162DCF"/>
                    </a:solidFill>
                  </a:rPr>
                  <a:t>]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𝐬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𝛚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𝐣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− </m:t>
                                </m:r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𝐬</m:t>
                                </m:r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den>
                            </m:f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𝐬𝐞</m:t>
                            </m:r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𝐣</m:t>
                            </m:r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→</m:t>
                            </m:r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𝐢</m:t>
                            </m:r>
                          </m:e>
                          <m:e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− </m:t>
                                </m:r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𝐬</m:t>
                                </m:r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den>
                            </m:f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             </m:t>
                            </m:r>
                            <m:r>
                              <a:rPr lang="it-IT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𝐚𝐥𝐭𝐫𝐢𝐦𝐞𝐧𝐭𝐢</m:t>
                            </m:r>
                          </m:e>
                        </m:eqArr>
                      </m:e>
                    </m:d>
                  </m:oMath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infatti, detto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il vettore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), l’elemento i-esimo di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è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[i, j]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]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non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punta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dunque,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= </a:t>
                </a:r>
                <a:r>
                  <a:rPr lang="it-IT" b="1" dirty="0">
                    <a:solidFill>
                      <a:srgbClr val="FF0000"/>
                    </a:solidFill>
                  </a:rPr>
                  <a:t>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b="1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967520"/>
                <a:ext cx="9598929" cy="5890480"/>
              </a:xfrm>
              <a:blipFill rotWithShape="0">
                <a:blip r:embed="rId2"/>
                <a:stretch>
                  <a:fillRect l="-445" t="-621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21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PageRank</a:t>
            </a:r>
            <a:r>
              <a:rPr lang="it-IT" dirty="0">
                <a:solidFill>
                  <a:schemeClr val="tx1"/>
                </a:solidFill>
              </a:rPr>
              <a:t> scalato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Analogamente al caso del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PageRank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scalato, anche in quello scalato, </a:t>
                </a:r>
                <a:r>
                  <a:rPr lang="it-IT" dirty="0">
                    <a:solidFill>
                      <a:schemeClr val="tx1"/>
                    </a:solidFill>
                  </a:rPr>
                  <a:t>ad ogni iterazione k, la quantità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totale </a:t>
                </a:r>
                <a:r>
                  <a:rPr lang="it-IT" dirty="0">
                    <a:solidFill>
                      <a:schemeClr val="tx1"/>
                    </a:solidFill>
                  </a:rPr>
                  <a:t>presente nel grafo è sempre pari ad 1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 passo k, ciascun nodo redistribuisce il fluido in suo possesso al passo k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senza generarne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nuovo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questa caratteristica è stata usata nell’ultima uguaglianza nella slide precedente</a:t>
                </a:r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possiamo pensare al vettore limite degli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chiamiamolo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*, </a:t>
                </a:r>
                <a:r>
                  <a:rPr lang="it-IT" dirty="0">
                    <a:solidFill>
                      <a:schemeClr val="tx1"/>
                    </a:solidFill>
                  </a:rPr>
                  <a:t>come ad un vettore che esprime una sorta di </a:t>
                </a:r>
                <a:r>
                  <a:rPr lang="it-IT" b="1" dirty="0">
                    <a:solidFill>
                      <a:srgbClr val="DD51E7"/>
                    </a:solidFill>
                  </a:rPr>
                  <a:t>configurazione di equilibrio </a:t>
                </a:r>
                <a:r>
                  <a:rPr lang="it-IT" dirty="0">
                    <a:solidFill>
                      <a:schemeClr val="tx1"/>
                    </a:solidFill>
                  </a:rPr>
                  <a:t>del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4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</a:t>
                </a:r>
                <a:r>
                  <a:rPr lang="it-IT" dirty="0">
                    <a:solidFill>
                      <a:schemeClr val="tx1"/>
                    </a:solidFill>
                  </a:rPr>
                  <a:t>, redistribuendo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rank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 </a:t>
                </a:r>
                <a:r>
                  <a:rPr lang="it-IT" dirty="0">
                    <a:solidFill>
                      <a:schemeClr val="tx1"/>
                    </a:solidFill>
                  </a:rPr>
                  <a:t>partire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* </a:t>
                </a:r>
                <a:r>
                  <a:rPr lang="it-IT" dirty="0">
                    <a:solidFill>
                      <a:schemeClr val="tx1"/>
                    </a:solidFill>
                  </a:rPr>
                  <a:t>il vettore non varia: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=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il vettore limite dovrebbe essere un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autovettore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della matrice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cui corrispondente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un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ad elementi non negativi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un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la somma dei cui elementi è pari a 1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magari, se fosse anche l’unico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queste proprietà...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 chi ci dice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ha una coppia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autovettore-autovalore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tutte queste proprietà1?!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  <a:blipFill rotWithShape="0">
                <a:blip r:embed="rId2"/>
                <a:stretch>
                  <a:fillRect l="-445" t="-11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PageRank</a:t>
            </a:r>
            <a:r>
              <a:rPr lang="it-IT" dirty="0">
                <a:solidFill>
                  <a:schemeClr val="tx1"/>
                </a:solidFill>
              </a:rPr>
              <a:t> scalato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70238" y="1286497"/>
                <a:ext cx="9598929" cy="491228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rgbClr val="FF0000"/>
                    </a:solidFill>
                  </a:rPr>
                  <a:t>Teorema di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Perron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dirty="0" smtClean="0">
                    <a:solidFill>
                      <a:schemeClr val="bg1">
                        <a:lumMod val="65000"/>
                      </a:schemeClr>
                    </a:solidFill>
                  </a:rPr>
                  <a:t>(versione semplificata per i nostri scopi) 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.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						 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Se </a:t>
                </a:r>
                <a:r>
                  <a:rPr lang="it-IT" dirty="0">
                    <a:solidFill>
                      <a:srgbClr val="FF0000"/>
                    </a:solidFill>
                  </a:rPr>
                  <a:t>A è una matrice reale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 a elementi positivi, </a:t>
                </a:r>
                <a:r>
                  <a:rPr lang="it-IT" dirty="0">
                    <a:solidFill>
                      <a:srgbClr val="FF0000"/>
                    </a:solidFill>
                  </a:rPr>
                  <a:t>allora </a:t>
                </a:r>
                <a:endParaRPr lang="it-IT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rgbClr val="FF0000"/>
                    </a:solidFill>
                  </a:rPr>
                  <a:t>A ha un </a:t>
                </a:r>
                <a:r>
                  <a:rPr lang="it-IT" sz="1800" dirty="0" err="1" smtClean="0">
                    <a:solidFill>
                      <a:srgbClr val="FF0000"/>
                    </a:solidFill>
                  </a:rPr>
                  <a:t>autovalore</a:t>
                </a:r>
                <a:r>
                  <a:rPr lang="it-IT" sz="1800" dirty="0" smtClean="0">
                    <a:solidFill>
                      <a:srgbClr val="FF0000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800" baseline="30000" dirty="0" smtClean="0">
                    <a:solidFill>
                      <a:srgbClr val="FF0000"/>
                    </a:solidFill>
                  </a:rPr>
                  <a:t>+</a:t>
                </a:r>
                <a:r>
                  <a:rPr lang="it-IT" sz="1800" dirty="0" smtClean="0">
                    <a:solidFill>
                      <a:srgbClr val="FF0000"/>
                    </a:solidFill>
                  </a:rPr>
                  <a:t> tale che, c &gt;|c’| per ogni altro </a:t>
                </a:r>
                <a:r>
                  <a:rPr lang="it-IT" sz="1800" dirty="0" err="1" smtClean="0">
                    <a:solidFill>
                      <a:srgbClr val="FF0000"/>
                    </a:solidFill>
                  </a:rPr>
                  <a:t>autovalore</a:t>
                </a:r>
                <a:r>
                  <a:rPr lang="it-IT" sz="1800" dirty="0" smtClean="0">
                    <a:solidFill>
                      <a:srgbClr val="FF0000"/>
                    </a:solidFill>
                  </a:rPr>
                  <a:t> c’ di A</a:t>
                </a:r>
              </a:p>
              <a:p>
                <a:pPr lvl="1"/>
                <a:r>
                  <a:rPr lang="it-IT" sz="1800" dirty="0" smtClean="0">
                    <a:solidFill>
                      <a:srgbClr val="FF0000"/>
                    </a:solidFill>
                  </a:rPr>
                  <a:t>l’</a:t>
                </a:r>
                <a:r>
                  <a:rPr lang="it-IT" sz="1800" dirty="0" err="1" smtClean="0">
                    <a:solidFill>
                      <a:srgbClr val="FF0000"/>
                    </a:solidFill>
                  </a:rPr>
                  <a:t>autovettore</a:t>
                </a:r>
                <a:r>
                  <a:rPr lang="it-IT" sz="1800" dirty="0" smtClean="0">
                    <a:solidFill>
                      <a:srgbClr val="FF0000"/>
                    </a:solidFill>
                  </a:rPr>
                  <a:t> x di A corrispondente a c è unico ed è a elementi reali e positivi la cui somma è 1.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La matrice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soddisfa le ipotesi del teorema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Perron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dunque, ha una coppia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autovettore-autovalore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quasi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tutte le proprietà che ci occorrono</a:t>
                </a:r>
              </a:p>
              <a:p>
                <a:pPr lvl="2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 effetti,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ha tutte le proprietà che ci occorrono tranne una: </a:t>
                </a:r>
              </a:p>
              <a:p>
                <a:pPr lvl="2"/>
                <a:r>
                  <a:rPr lang="it-IT" sz="1800" dirty="0" smtClean="0">
                    <a:solidFill>
                      <a:schemeClr val="tx1"/>
                    </a:solidFill>
                  </a:rPr>
                  <a:t>se potessimo esser certi che c = 1 potremmo concludere che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= </a:t>
                </a:r>
                <a:r>
                  <a:rPr lang="it-IT" sz="1800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sz="1800" b="1" dirty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5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0238" y="1286497"/>
                <a:ext cx="9598929" cy="4912285"/>
              </a:xfrm>
              <a:blipFill rotWithShape="0">
                <a:blip r:embed="rId2"/>
                <a:stretch>
                  <a:fillRect l="-444" t="-620" r="-1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9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PageRank</a:t>
            </a:r>
            <a:r>
              <a:rPr lang="it-IT" dirty="0">
                <a:solidFill>
                  <a:schemeClr val="tx1"/>
                </a:solidFill>
              </a:rPr>
              <a:t> scalato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Una matrice quadrata si dice stocastica se i suoi elementi sono non negativi e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la somma degli elementi su ciascuna riga è 1 (stocastica per righe)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oppure </a:t>
                </a:r>
                <a:r>
                  <a:rPr lang="it-IT" sz="1800" dirty="0">
                    <a:solidFill>
                      <a:schemeClr val="tx1"/>
                    </a:solidFill>
                  </a:rPr>
                  <a:t>la somma degli elementi su ciascuna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colonna è </a:t>
                </a:r>
                <a:r>
                  <a:rPr lang="it-IT" sz="1800" dirty="0">
                    <a:solidFill>
                      <a:schemeClr val="tx1"/>
                    </a:solidFill>
                  </a:rPr>
                  <a:t>1 (stocastica per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colonne)</a:t>
                </a:r>
              </a:p>
              <a:p>
                <a:r>
                  <a:rPr lang="it-IT" b="1" dirty="0" smtClean="0">
                    <a:solidFill>
                      <a:srgbClr val="162DCF"/>
                    </a:solidFill>
                  </a:rPr>
                  <a:t>Teorema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. Se A è una matrice stocastica allora A ha un </a:t>
                </a:r>
                <a:r>
                  <a:rPr lang="it-IT" dirty="0" err="1" smtClean="0">
                    <a:solidFill>
                      <a:srgbClr val="162DCF"/>
                    </a:solidFill>
                  </a:rPr>
                  <a:t>autovalore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 tale che |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|=1 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 è l’</a:t>
                </a:r>
                <a:r>
                  <a:rPr lang="it-IT" dirty="0" err="1" smtClean="0">
                    <a:solidFill>
                      <a:srgbClr val="162DCF"/>
                    </a:solidFill>
                  </a:rPr>
                  <a:t>autovalore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di modulo massimo di A </a:t>
                </a:r>
              </a:p>
              <a:p>
                <a:pPr lvl="6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La matrice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stocastica per colonne: poiché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1, allora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         														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N[i,j]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]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non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punta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 </m:t>
                            </m:r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nary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  <m:sup/>
                      <m:e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 </m:t>
                            </m:r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nary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1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dirty="0">
                    <a:solidFill>
                      <a:schemeClr val="tx1"/>
                    </a:solidFill>
                  </a:rPr>
                  <a:t>: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il 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teorema di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Perron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ha un </a:t>
                </a:r>
                <a:r>
                  <a:rPr lang="it-IT" dirty="0" err="1">
                    <a:solidFill>
                      <a:schemeClr val="tx1"/>
                    </a:solidFill>
                  </a:rPr>
                  <a:t>autovalore</a:t>
                </a:r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aseline="30000" dirty="0" smtClean="0">
                    <a:solidFill>
                      <a:schemeClr val="tx1"/>
                    </a:solidFill>
                  </a:rPr>
                  <a:t>+</a:t>
                </a:r>
                <a:r>
                  <a:rPr lang="it-IT" dirty="0">
                    <a:solidFill>
                      <a:schemeClr val="tx1"/>
                    </a:solidFill>
                  </a:rPr>
                  <a:t> tale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</a:t>
                </a:r>
                <a:r>
                  <a:rPr lang="it-IT" dirty="0">
                    <a:solidFill>
                      <a:schemeClr val="tx1"/>
                    </a:solidFill>
                  </a:rPr>
                  <a:t>c &gt;|c’| per ogni altro </a:t>
                </a:r>
                <a:r>
                  <a:rPr lang="it-IT" dirty="0" err="1">
                    <a:solidFill>
                      <a:schemeClr val="tx1"/>
                    </a:solidFill>
                  </a:rPr>
                  <a:t>autovalore</a:t>
                </a:r>
                <a:r>
                  <a:rPr lang="it-IT" dirty="0">
                    <a:solidFill>
                      <a:schemeClr val="tx1"/>
                    </a:solidFill>
                  </a:rPr>
                  <a:t> c’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un unico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autovettore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corrispondente </a:t>
                </a:r>
                <a:r>
                  <a:rPr lang="it-IT" dirty="0">
                    <a:solidFill>
                      <a:schemeClr val="tx1"/>
                    </a:solidFill>
                  </a:rPr>
                  <a:t>a c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dirty="0">
                    <a:solidFill>
                      <a:schemeClr val="tx1"/>
                    </a:solidFill>
                  </a:rPr>
                  <a:t>elementi reali e positivi la cui somma è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per il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teorema sulle matrici stocastiche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= 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perciò,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x = x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* = x</a:t>
                </a:r>
                <a:endParaRPr lang="it-IT" b="1" dirty="0">
                  <a:solidFill>
                    <a:srgbClr val="DD51E7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967520"/>
                <a:ext cx="9598929" cy="5723212"/>
              </a:xfrm>
              <a:blipFill rotWithShape="0">
                <a:blip r:embed="rId2"/>
                <a:stretch>
                  <a:fillRect l="-445" t="-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155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e random </a:t>
            </a:r>
            <a:r>
              <a:rPr lang="it-IT" smtClean="0">
                <a:solidFill>
                  <a:schemeClr val="tx1"/>
                </a:solidFill>
              </a:rPr>
              <a:t>walks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1180171"/>
            <a:ext cx="9746841" cy="5412015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Abbiamo introdotto il </a:t>
            </a:r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descrivendolo come una sorta di fluido che circola nella rete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viene iterativamente redistribuito fra i nodi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senza che ne venga alterata la quantità</a:t>
            </a:r>
          </a:p>
          <a:p>
            <a:pPr lvl="2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Il </a:t>
            </a:r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ha anche un’altra interpretazione, legata al concetto di random </a:t>
            </a:r>
            <a:r>
              <a:rPr lang="it-IT" dirty="0" err="1" smtClean="0">
                <a:solidFill>
                  <a:schemeClr val="tx1"/>
                </a:solidFill>
              </a:rPr>
              <a:t>walk</a:t>
            </a:r>
            <a:r>
              <a:rPr lang="it-IT" dirty="0" smtClean="0">
                <a:solidFill>
                  <a:schemeClr val="tx1"/>
                </a:solidFill>
              </a:rPr>
              <a:t> in un grafo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inizialmente scegliamo uniformemente a caso un nodo u del grafo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da u, scegliamo (uniformemente) a caso un arco uscente da quel nodo...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... che ci condurrà ad un altro nodo </a:t>
            </a:r>
            <a:r>
              <a:rPr lang="it-IT" dirty="0" smtClean="0">
                <a:solidFill>
                  <a:schemeClr val="tx1"/>
                </a:solidFill>
              </a:rPr>
              <a:t>dal </a:t>
            </a:r>
            <a:r>
              <a:rPr lang="it-IT" dirty="0" smtClean="0">
                <a:solidFill>
                  <a:schemeClr val="tx1"/>
                </a:solidFill>
              </a:rPr>
              <a:t>quale sceglieremo (</a:t>
            </a:r>
            <a:r>
              <a:rPr lang="it-IT" dirty="0">
                <a:solidFill>
                  <a:schemeClr val="tx1"/>
                </a:solidFill>
              </a:rPr>
              <a:t>uniformemente) a caso un arco </a:t>
            </a:r>
            <a:r>
              <a:rPr lang="it-IT" dirty="0" smtClean="0">
                <a:solidFill>
                  <a:schemeClr val="tx1"/>
                </a:solidFill>
              </a:rPr>
              <a:t>uscente...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... e, continuando in tal modo, percorreremo un percorso aleatorio nel grafo</a:t>
            </a:r>
          </a:p>
          <a:p>
            <a:pPr lvl="2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per individuare la relazione fra </a:t>
            </a:r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e random </a:t>
            </a:r>
            <a:r>
              <a:rPr lang="it-IT" dirty="0" err="1" smtClean="0">
                <a:solidFill>
                  <a:schemeClr val="tx1"/>
                </a:solidFill>
              </a:rPr>
              <a:t>walk</a:t>
            </a:r>
            <a:r>
              <a:rPr lang="it-IT" dirty="0" smtClean="0">
                <a:solidFill>
                  <a:schemeClr val="tx1"/>
                </a:solidFill>
              </a:rPr>
              <a:t>, calcoliamo la probabilità di trovarsi in un qualsiasi nodo del grafo dopo un random </a:t>
            </a:r>
            <a:r>
              <a:rPr lang="it-IT" dirty="0" err="1" smtClean="0">
                <a:solidFill>
                  <a:schemeClr val="tx1"/>
                </a:solidFill>
              </a:rPr>
              <a:t>walk</a:t>
            </a:r>
            <a:r>
              <a:rPr lang="it-IT" dirty="0" smtClean="0">
                <a:solidFill>
                  <a:schemeClr val="tx1"/>
                </a:solidFill>
              </a:rPr>
              <a:t> di k passi</a:t>
            </a:r>
          </a:p>
        </p:txBody>
      </p:sp>
    </p:spTree>
    <p:extLst>
      <p:ext uri="{BB962C8B-B14F-4D97-AF65-F5344CB8AC3E}">
        <p14:creationId xmlns:p14="http://schemas.microsoft.com/office/powerpoint/2010/main" val="51459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e random </a:t>
            </a:r>
            <a:r>
              <a:rPr lang="it-IT" smtClean="0">
                <a:solidFill>
                  <a:schemeClr val="tx1"/>
                </a:solidFill>
              </a:rPr>
              <a:t>walks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063213"/>
                <a:ext cx="9746841" cy="55821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 eseguire un random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walk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 un grafo diretto G = (V,A)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inizialmente scegliamo uniformemente a caso un nodo u del grafo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da u, scegliamo (uniformemente) a caso un arco uscente da quel nodo...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... che ci condurrà ad un altro nodo del quale sceglieremo (</a:t>
                </a:r>
                <a:r>
                  <a:rPr lang="it-IT" dirty="0">
                    <a:solidFill>
                      <a:schemeClr val="tx1"/>
                    </a:solidFill>
                  </a:rPr>
                  <a:t>uniformemente) a caso un arco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uscente... e così via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V, indichiamo 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 variabile aleatoria il cui valore è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 se al passo k del random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walk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ci troviamo nel nodo 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0 altrimenti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per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</a:t>
                </a:r>
                <a:r>
                  <a:rPr lang="it-IT" dirty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detto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il numero di archi uscenti dal nodo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i</m:t>
                            </m:r>
                          </m:e>
                        </m:d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i</m:t>
                            </m:r>
                          </m:e>
                        </m:d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							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induttivamente, per ogni k &gt; 0 e </a:t>
                </a:r>
                <a:r>
                  <a:rPr lang="it-IT" dirty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V,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i</m:t>
                            </m:r>
                          </m:e>
                        </m:d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i</m:t>
                            </m:r>
                          </m:e>
                        </m:d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  <m: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−1)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063213"/>
                <a:ext cx="9746841" cy="5582136"/>
              </a:xfrm>
              <a:blipFill rotWithShape="0">
                <a:blip r:embed="rId2"/>
                <a:stretch>
                  <a:fillRect l="-438" t="-10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6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Memoria associativa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777949"/>
            <a:ext cx="9598929" cy="6158110"/>
          </a:xfrm>
        </p:spPr>
        <p:txBody>
          <a:bodyPr>
            <a:normAutofit/>
          </a:bodyPr>
          <a:lstStyle/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Esistono, in effetti, numerosi precursori dell’ipertesto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le citazioni </a:t>
            </a:r>
            <a:r>
              <a:rPr lang="it-IT" dirty="0">
                <a:solidFill>
                  <a:schemeClr val="tx1"/>
                </a:solidFill>
              </a:rPr>
              <a:t>– </a:t>
            </a:r>
            <a:r>
              <a:rPr lang="it-IT" dirty="0" smtClean="0">
                <a:solidFill>
                  <a:schemeClr val="tx1"/>
                </a:solidFill>
              </a:rPr>
              <a:t>quando nei </a:t>
            </a:r>
            <a:r>
              <a:rPr lang="it-IT" dirty="0">
                <a:solidFill>
                  <a:schemeClr val="tx1"/>
                </a:solidFill>
              </a:rPr>
              <a:t>libri o negli </a:t>
            </a:r>
            <a:r>
              <a:rPr lang="it-IT" dirty="0" smtClean="0">
                <a:solidFill>
                  <a:schemeClr val="tx1"/>
                </a:solidFill>
              </a:rPr>
              <a:t>articoli									           si citano altri libri o articoli che contengono, 							                 ad esempio, informazioni supplementari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</a:t>
            </a:r>
            <a:r>
              <a:rPr lang="it-IT" dirty="0" err="1" smtClean="0">
                <a:solidFill>
                  <a:schemeClr val="tx1"/>
                </a:solidFill>
              </a:rPr>
              <a:t>crossing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reference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– i riferimenti incrociati, 								                che permettono di collegare argomenti diversi								 mediante relazioni di vario tipo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come nell’esempio in figura, nel quale, si riesce 									     a trovare una catena di collegamenti che									 mettono in relazione la teoria dei giochi con l’Apollo 13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catena di collegamenti che ricorda un po’										      il flusso di coscienza, ossia il modo in cui avvengono 								   le associazioni mentali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le mappe concettuali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– che molti studenti							       sperimentano nella preparazione di tesine 									        per vari livelli di esami...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14109" r="26324" b="47287"/>
          <a:stretch/>
        </p:blipFill>
        <p:spPr>
          <a:xfrm>
            <a:off x="7960857" y="1290126"/>
            <a:ext cx="3627050" cy="42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61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Scaled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PageRank</a:t>
            </a:r>
            <a:r>
              <a:rPr lang="it-IT" dirty="0" smtClean="0">
                <a:solidFill>
                  <a:schemeClr val="tx1"/>
                </a:solidFill>
              </a:rPr>
              <a:t> e random </a:t>
            </a:r>
            <a:r>
              <a:rPr lang="it-IT" dirty="0" err="1" smtClean="0">
                <a:solidFill>
                  <a:schemeClr val="tx1"/>
                </a:solidFill>
              </a:rPr>
              <a:t>walks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74545" y="1180171"/>
                <a:ext cx="9746841" cy="541201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Cosideriamo ora un random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walk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scalato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un grafo diretto G = (V,A) eseguito in accordo alle seguenti regole: sia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[0,1]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inizialmente scegliamo uniformemente a caso un nodo u del grafo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da u,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con probabilità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scegliamo (uniformemente) a caso un arco uscente da quel nodo,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con probabilità (1 –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s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scegliamo uniformemente a caso un altro nodo del grafo ...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... che ci condurrà ad un altro nodo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nel quale ripeteremo il procedimento... </a:t>
                </a:r>
                <a:r>
                  <a:rPr lang="it-IT" dirty="0">
                    <a:solidFill>
                      <a:schemeClr val="tx1"/>
                    </a:solidFill>
                  </a:rPr>
                  <a:t>e così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via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ogni 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V, indichiamo 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la variabile aleatoria il cui valore è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1 se al passo k del nuovo random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walk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scalato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ci troviamo nel nodo 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0 altrimenti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per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b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e, per ogni k &gt; 0 e </a:t>
                </a:r>
                <a:r>
                  <a:rPr lang="it-IT" dirty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semplice verificare che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: 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j</m:t>
                            </m:r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i</m:t>
                            </m:r>
                          </m:e>
                        </m:d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1)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545" y="1180171"/>
                <a:ext cx="9746841" cy="5412015"/>
              </a:xfrm>
              <a:blipFill rotWithShape="0">
                <a:blip r:embed="rId2"/>
                <a:stretch>
                  <a:fillRect l="-438" t="-676" b="-5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998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Modern</a:t>
            </a:r>
            <a:r>
              <a:rPr lang="it-IT" dirty="0" smtClean="0">
                <a:solidFill>
                  <a:schemeClr val="tx1"/>
                </a:solidFill>
              </a:rPr>
              <a:t> Web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4" y="967520"/>
            <a:ext cx="9821269" cy="5723212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</a:t>
            </a:r>
            <a:r>
              <a:rPr lang="it-IT" dirty="0" smtClean="0">
                <a:solidFill>
                  <a:schemeClr val="tx1"/>
                </a:solidFill>
              </a:rPr>
              <a:t>’enorme crescita del Web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dimensioni – numero di pagine delle quali è costituito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contenuti – numero di argomenti trattati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ha richiesto la revisione delle tradizionali tecniche di link </a:t>
            </a:r>
            <a:r>
              <a:rPr lang="it-IT" dirty="0" err="1" smtClean="0">
                <a:solidFill>
                  <a:schemeClr val="tx1"/>
                </a:solidFill>
              </a:rPr>
              <a:t>analysis</a:t>
            </a:r>
            <a:r>
              <a:rPr lang="it-IT" dirty="0" smtClean="0">
                <a:solidFill>
                  <a:schemeClr val="tx1"/>
                </a:solidFill>
              </a:rPr>
              <a:t> per la web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Da tecniche di link </a:t>
            </a:r>
            <a:r>
              <a:rPr lang="it-IT" dirty="0" err="1" smtClean="0">
                <a:solidFill>
                  <a:schemeClr val="tx1"/>
                </a:solidFill>
              </a:rPr>
              <a:t>analysis</a:t>
            </a:r>
            <a:r>
              <a:rPr lang="it-IT" dirty="0" smtClean="0">
                <a:solidFill>
                  <a:schemeClr val="tx1"/>
                </a:solidFill>
              </a:rPr>
              <a:t> pura si è passati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 tecniche che combinano la link </a:t>
            </a:r>
            <a:r>
              <a:rPr lang="it-IT" dirty="0" err="1" smtClean="0">
                <a:solidFill>
                  <a:schemeClr val="tx1"/>
                </a:solidFill>
              </a:rPr>
              <a:t>analysis</a:t>
            </a:r>
            <a:r>
              <a:rPr lang="it-IT" dirty="0" smtClean="0">
                <a:solidFill>
                  <a:schemeClr val="tx1"/>
                </a:solidFill>
              </a:rPr>
              <a:t> all’analisi del contenuto testuale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come, ad esempio, usando gli anchor text - le parole (spesso visualizzate in azzurro) che costituiscono un hyperlink descrivendone sinteticamente il contenuto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 che considerano la frequenza con la quale una pagina individuata da una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r>
              <a:rPr lang="it-IT" dirty="0" smtClean="0">
                <a:solidFill>
                  <a:schemeClr val="tx1"/>
                </a:solidFill>
              </a:rPr>
              <a:t> viene effettivamente aperta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poiché esistono frequentemente interessi di vario tipo ad apparire nelle prime posizioni di una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spesso interessi commerciali, ma anche ragioni di prestigio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gli stili di scrittura delle pagine web tengono conto delle tecniche di ranking usate dai motori di ricerca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con l’obiettivo di ottenere </a:t>
            </a:r>
            <a:r>
              <a:rPr lang="it-IT" dirty="0" err="1" smtClean="0">
                <a:solidFill>
                  <a:schemeClr val="tx1"/>
                </a:solidFill>
              </a:rPr>
              <a:t>rank</a:t>
            </a:r>
            <a:r>
              <a:rPr lang="it-IT" dirty="0" smtClean="0">
                <a:solidFill>
                  <a:schemeClr val="tx1"/>
                </a:solidFill>
              </a:rPr>
              <a:t> elevato nelle ricerche</a:t>
            </a:r>
          </a:p>
          <a:p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0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314961"/>
            <a:ext cx="8911687" cy="652559"/>
          </a:xfrm>
        </p:spPr>
        <p:txBody>
          <a:bodyPr/>
          <a:lstStyle/>
          <a:p>
            <a:r>
              <a:rPr lang="it-IT" dirty="0" err="1" smtClean="0">
                <a:solidFill>
                  <a:schemeClr val="tx1"/>
                </a:solidFill>
              </a:rPr>
              <a:t>Modern</a:t>
            </a:r>
            <a:r>
              <a:rPr lang="it-IT" dirty="0" smtClean="0">
                <a:solidFill>
                  <a:schemeClr val="tx1"/>
                </a:solidFill>
              </a:rPr>
              <a:t> Web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89484" y="1403455"/>
            <a:ext cx="9821269" cy="4763429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Per l’interesse ad ottenere </a:t>
            </a:r>
            <a:r>
              <a:rPr lang="it-IT" dirty="0" err="1" smtClean="0">
                <a:solidFill>
                  <a:schemeClr val="tx1"/>
                </a:solidFill>
              </a:rPr>
              <a:t>rank</a:t>
            </a:r>
            <a:r>
              <a:rPr lang="it-IT" dirty="0" smtClean="0">
                <a:solidFill>
                  <a:schemeClr val="tx1"/>
                </a:solidFill>
              </a:rPr>
              <a:t> elevato nelle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è nata una vera e propria industria relativa alla produzione di pagine web che tiene in debito conto le tecniche di ranking usate dai motori di ricerca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così alterando di fatto quello che sarebbe il </a:t>
            </a:r>
            <a:r>
              <a:rPr lang="it-IT" dirty="0" err="1" smtClean="0">
                <a:solidFill>
                  <a:schemeClr val="tx1"/>
                </a:solidFill>
              </a:rPr>
              <a:t>rank</a:t>
            </a:r>
            <a:r>
              <a:rPr lang="it-IT" dirty="0" smtClean="0">
                <a:solidFill>
                  <a:schemeClr val="tx1"/>
                </a:solidFill>
              </a:rPr>
              <a:t> “naturale” di una pagina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inducendo i progettisti dei motori di ricerca a rivedere gli algoritmi utilizzati per aggirare le tecniche utilizzate dai web-designer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rivedono le loro tecniche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inducendo a rivedere gli algoritmi di web </a:t>
            </a:r>
            <a:r>
              <a:rPr lang="it-IT" dirty="0" err="1" smtClean="0">
                <a:solidFill>
                  <a:schemeClr val="tx1"/>
                </a:solidFill>
              </a:rPr>
              <a:t>search</a:t>
            </a:r>
            <a:r>
              <a:rPr lang="it-IT" dirty="0" smtClean="0">
                <a:solidFill>
                  <a:schemeClr val="tx1"/>
                </a:solidFill>
              </a:rPr>
              <a:t>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...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Ecco perché gli algoritmi di ranking utilizzati vengono tenuti segreti!</a:t>
            </a:r>
          </a:p>
          <a:p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4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247643"/>
            <a:ext cx="8911687" cy="847959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MEMEX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777949"/>
            <a:ext cx="9598929" cy="6158110"/>
          </a:xfrm>
        </p:spPr>
        <p:txBody>
          <a:bodyPr>
            <a:normAutofit/>
          </a:bodyPr>
          <a:lstStyle/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err="1" smtClean="0">
                <a:solidFill>
                  <a:schemeClr val="tx1"/>
                </a:solidFill>
              </a:rPr>
              <a:t>Vannevar</a:t>
            </a:r>
            <a:r>
              <a:rPr lang="it-IT" dirty="0" smtClean="0">
                <a:solidFill>
                  <a:schemeClr val="tx1"/>
                </a:solidFill>
              </a:rPr>
              <a:t> Bush, in un articolo del 1945 (“</a:t>
            </a:r>
            <a:r>
              <a:rPr lang="it-IT" i="1" dirty="0" err="1" smtClean="0">
                <a:solidFill>
                  <a:schemeClr val="tx1"/>
                </a:solidFill>
              </a:rPr>
              <a:t>As</a:t>
            </a:r>
            <a:r>
              <a:rPr lang="it-IT" i="1" dirty="0" smtClean="0">
                <a:solidFill>
                  <a:schemeClr val="tx1"/>
                </a:solidFill>
              </a:rPr>
              <a:t> </a:t>
            </a:r>
            <a:r>
              <a:rPr lang="it-IT" i="1" dirty="0" err="1" smtClean="0">
                <a:solidFill>
                  <a:schemeClr val="tx1"/>
                </a:solidFill>
              </a:rPr>
              <a:t>we</a:t>
            </a:r>
            <a:r>
              <a:rPr lang="it-IT" i="1" dirty="0" smtClean="0">
                <a:solidFill>
                  <a:schemeClr val="tx1"/>
                </a:solidFill>
              </a:rPr>
              <a:t> </a:t>
            </a:r>
            <a:r>
              <a:rPr lang="it-IT" i="1" dirty="0" err="1" smtClean="0">
                <a:solidFill>
                  <a:schemeClr val="tx1"/>
                </a:solidFill>
              </a:rPr>
              <a:t>may</a:t>
            </a:r>
            <a:r>
              <a:rPr lang="it-IT" i="1" dirty="0" smtClean="0">
                <a:solidFill>
                  <a:schemeClr val="tx1"/>
                </a:solidFill>
              </a:rPr>
              <a:t> </a:t>
            </a:r>
            <a:r>
              <a:rPr lang="it-IT" i="1" dirty="0" err="1" smtClean="0">
                <a:solidFill>
                  <a:schemeClr val="tx1"/>
                </a:solidFill>
              </a:rPr>
              <a:t>think</a:t>
            </a:r>
            <a:r>
              <a:rPr lang="it-IT" i="1" dirty="0" smtClean="0">
                <a:solidFill>
                  <a:schemeClr val="tx1"/>
                </a:solidFill>
              </a:rPr>
              <a:t>”</a:t>
            </a:r>
            <a:r>
              <a:rPr lang="it-IT" dirty="0" smtClean="0">
                <a:solidFill>
                  <a:schemeClr val="tx1"/>
                </a:solidFill>
              </a:rPr>
              <a:t>) provò a immaginare in che modo la nascente tecnologia dell’informazione poteva modificare il modo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cui le informazioni vengono memorizzate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con il quale si può accedere ad esse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Egli osservò che, mentre i metodi tradizionali per rappresentare l’informazione (in libri, ma anche in biblioteche) sono sostanzialmente lineari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 esempio eclatante è il dizionario enciclopedico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una collezione di dati elencati sequenzialmente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modo in cui l’essere umano pensa e memorizza (e accede a) le sue esperienze è associativo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inizia a pensare a una cosa, che gliene fa venire in mente una seconda, e così via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Bush immaginò anche un prototipo: MEMEX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una versione digitalizzata della conoscenza umana nella quale i dati sono collegati da link associativi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E, in effetti, Bush è stato citato esplicitamente da Tim </a:t>
            </a:r>
            <a:r>
              <a:rPr lang="it-IT" dirty="0" err="1" smtClean="0">
                <a:solidFill>
                  <a:schemeClr val="tx1"/>
                </a:solidFill>
              </a:rPr>
              <a:t>Berners</a:t>
            </a:r>
            <a:r>
              <a:rPr lang="it-IT" dirty="0" smtClean="0">
                <a:solidFill>
                  <a:schemeClr val="tx1"/>
                </a:solidFill>
              </a:rPr>
              <a:t> Lee nel suo progetto del Web</a:t>
            </a:r>
          </a:p>
        </p:txBody>
      </p:sp>
    </p:spTree>
    <p:extLst>
      <p:ext uri="{BB962C8B-B14F-4D97-AF65-F5344CB8AC3E}">
        <p14:creationId xmlns:p14="http://schemas.microsoft.com/office/powerpoint/2010/main" val="19066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Dal Web al Web 2.0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841744"/>
            <a:ext cx="9598929" cy="5920563"/>
          </a:xfrm>
        </p:spPr>
        <p:txBody>
          <a:bodyPr>
            <a:normAutofit/>
          </a:bodyPr>
          <a:lstStyle/>
          <a:p>
            <a:r>
              <a:rPr lang="it-IT" smtClean="0">
                <a:solidFill>
                  <a:schemeClr val="tx1"/>
                </a:solidFill>
              </a:rPr>
              <a:t>Inizialmente</a:t>
            </a:r>
            <a:r>
              <a:rPr lang="it-IT" dirty="0" smtClean="0">
                <a:solidFill>
                  <a:schemeClr val="tx1"/>
                </a:solidFill>
              </a:rPr>
              <a:t>, il Web era costituito da un insieme di pagine al cui interno erano (possibilmente) presenti alcuni hyperlink ciascuno dei quali collegava quella pagina ad un’altra pagina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sono appunto gli hyperlink che implementano l’idea di memoria associativa!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Con il tempo, il Web si è evoluto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intorno all’ossatura costituito dalle pagine “statiche”, 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con un contenuto e hyperlink che portano in altre pagine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sono state progettate anche pagine che permettevano di eseguire azioni 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sottomettere una richiesta, effettuare un pagamento...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link contenuti in queste pagine permettono di concludere le azioni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sono detti </a:t>
            </a:r>
            <a:r>
              <a:rPr lang="it-IT" b="1" i="1" dirty="0" smtClean="0">
                <a:solidFill>
                  <a:srgbClr val="162DCF"/>
                </a:solidFill>
              </a:rPr>
              <a:t>transazionali</a:t>
            </a:r>
            <a:r>
              <a:rPr lang="it-IT" dirty="0" smtClean="0">
                <a:solidFill>
                  <a:schemeClr val="tx1"/>
                </a:solidFill>
              </a:rPr>
              <a:t>, per distinguerli dai link </a:t>
            </a:r>
            <a:r>
              <a:rPr lang="it-IT" b="1" i="1" dirty="0" err="1" smtClean="0">
                <a:solidFill>
                  <a:srgbClr val="162DCF"/>
                </a:solidFill>
              </a:rPr>
              <a:t>navigazionali</a:t>
            </a:r>
            <a:endParaRPr lang="it-IT" b="1" i="1" dirty="0" smtClean="0">
              <a:solidFill>
                <a:srgbClr val="162DCF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 altre evoluzioni sono avvenute, con lo sviluppo di strumenti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la creazione e il mantenimento di contenuti condivisi (Wikipedia)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il mantenimento di dati personali on-line (web-mail)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la connessione di individui, invece che di documenti (social networks)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evoluzioni così rilevanti che si è parlato di avvento del Web 2.0</a:t>
            </a:r>
          </a:p>
        </p:txBody>
      </p:sp>
    </p:spTree>
    <p:extLst>
      <p:ext uri="{BB962C8B-B14F-4D97-AF65-F5344CB8AC3E}">
        <p14:creationId xmlns:p14="http://schemas.microsoft.com/office/powerpoint/2010/main" val="119355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La struttura del Web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777949"/>
            <a:ext cx="9598929" cy="615811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Anche il Web può essere modellato come un grafo- in particolare, come un grafo diretto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 cui nodi sono le pagine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ed esiste un arco diretto (u, v) se la pagina u contiene un hyperlink alla pagina v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in questo caso diciamo che </a:t>
            </a:r>
            <a:r>
              <a:rPr lang="it-IT" sz="1600" b="1" i="1" dirty="0" smtClean="0">
                <a:solidFill>
                  <a:srgbClr val="DD51E7"/>
                </a:solidFill>
              </a:rPr>
              <a:t>u punta a v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osserviamo che i nodi non hanno 										     coscienza degli archi entranti: 											       una pagina Web non ha modo 										                   di conoscere le pagine che 													  la puntano!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In [</a:t>
            </a:r>
            <a:r>
              <a:rPr lang="it-IT" dirty="0" err="1" smtClean="0">
                <a:solidFill>
                  <a:schemeClr val="tx1"/>
                </a:solidFill>
              </a:rPr>
              <a:t>Broder</a:t>
            </a:r>
            <a:r>
              <a:rPr lang="it-IT" dirty="0" smtClean="0">
                <a:solidFill>
                  <a:schemeClr val="tx1"/>
                </a:solidFill>
              </a:rPr>
              <a:t> et al., 2000] viene 											     studiata la struttura del grafo 	</a:t>
            </a:r>
            <a:r>
              <a:rPr lang="it-IT" dirty="0">
                <a:solidFill>
                  <a:schemeClr val="tx1"/>
                </a:solidFill>
              </a:rPr>
              <a:t>	</a:t>
            </a:r>
            <a:r>
              <a:rPr lang="it-IT" dirty="0" smtClean="0">
                <a:solidFill>
                  <a:schemeClr val="tx1"/>
                </a:solidFill>
              </a:rPr>
              <a:t>											del web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ogni nodo del grafo studiato è 											       una SCC del grafo del Web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ed è stato rilevato che esso 												  aveva una struttura </a:t>
            </a:r>
            <a:r>
              <a:rPr lang="it-IT" dirty="0" err="1" smtClean="0">
                <a:solidFill>
                  <a:schemeClr val="tx1"/>
                </a:solidFill>
              </a:rPr>
              <a:t>bow-tie</a:t>
            </a:r>
            <a:r>
              <a:rPr lang="it-IT" dirty="0" smtClean="0">
                <a:solidFill>
                  <a:schemeClr val="tx1"/>
                </a:solidFill>
              </a:rPr>
              <a:t> 										                con contenente una (unica) 														SCC gigante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15349" r="14038" b="46977"/>
          <a:stretch/>
        </p:blipFill>
        <p:spPr>
          <a:xfrm>
            <a:off x="5933911" y="2466752"/>
            <a:ext cx="5539563" cy="40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03" y="283063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Ricerca e classificazione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1209038"/>
            <a:ext cx="9598929" cy="540441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La ricerca di documenti è un problema antico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ma, tradizionalmente, era richiesta in ambienti specifici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cercatore e cercato erano dello stesso ambiente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esempio, avvocati che cercavano “precedenti” sentenze di tribunali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 medici che cercavano pazienti con le stesse sintomatologie dei pazienti che si trovavano a dover trattare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ciascuna categoria cercava i documenti di interesse nelle collezioni di documenti su quell’argomento</a:t>
            </a:r>
          </a:p>
          <a:p>
            <a:r>
              <a:rPr lang="it-IT" dirty="0">
                <a:solidFill>
                  <a:schemeClr val="tx1"/>
                </a:solidFill>
              </a:rPr>
              <a:t>e, tipicamente, la difficoltà della ricerca era causata dalla scarsità di documenti disponibili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L’avvento del Web ha cambiato sostanzialmente la questione: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il Web è un’immensa collezione di documenti appartenenti alle categorie più disparate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chiunque cerca nel Web: lo scienziato, l’avvocato, il medico, il letterato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la difficoltà è ora la sovrabbondanza di documenti disponibili</a:t>
            </a:r>
          </a:p>
        </p:txBody>
      </p:sp>
    </p:spTree>
    <p:extLst>
      <p:ext uri="{BB962C8B-B14F-4D97-AF65-F5344CB8AC3E}">
        <p14:creationId xmlns:p14="http://schemas.microsoft.com/office/powerpoint/2010/main" val="52247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74545" y="147692"/>
            <a:ext cx="8911687" cy="73061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Ricerca </a:t>
            </a:r>
            <a:r>
              <a:rPr lang="it-IT" smtClean="0">
                <a:solidFill>
                  <a:schemeClr val="tx1"/>
                </a:solidFill>
              </a:rPr>
              <a:t>non specializzata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74545" y="878310"/>
            <a:ext cx="9598929" cy="566071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T</a:t>
            </a:r>
            <a:r>
              <a:rPr lang="it-IT" dirty="0" smtClean="0">
                <a:solidFill>
                  <a:schemeClr val="tx1"/>
                </a:solidFill>
              </a:rPr>
              <a:t>radizionalmente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smtClean="0">
                <a:solidFill>
                  <a:schemeClr val="tx1"/>
                </a:solidFill>
              </a:rPr>
              <a:t>la ricerca di documenti avveniva in </a:t>
            </a:r>
            <a:r>
              <a:rPr lang="it-IT" dirty="0">
                <a:solidFill>
                  <a:schemeClr val="tx1"/>
                </a:solidFill>
              </a:rPr>
              <a:t>ambienti specifici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cercatore </a:t>
            </a:r>
            <a:r>
              <a:rPr lang="it-IT" dirty="0">
                <a:solidFill>
                  <a:schemeClr val="tx1"/>
                </a:solidFill>
              </a:rPr>
              <a:t>e cercato erano dello stesso ambiente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così che le parole chiave erano in numero limitato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ciascuna di esse aveva un significato ben definito, in riferimento al settore nel quale avveniva la ricerca</a:t>
            </a:r>
          </a:p>
          <a:p>
            <a:r>
              <a:rPr lang="it-IT" dirty="0">
                <a:solidFill>
                  <a:schemeClr val="tx1"/>
                </a:solidFill>
              </a:rPr>
              <a:t>L’avvento del Web ha cambiato sostanzialmente la questione: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il Web è un’immensa collezione di documenti appartenenti alle categorie più disparate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e chiunque cerca nel Web: lo scienziato, l’avvocato, il medico, il </a:t>
            </a:r>
            <a:r>
              <a:rPr lang="it-IT" dirty="0" smtClean="0">
                <a:solidFill>
                  <a:schemeClr val="tx1"/>
                </a:solidFill>
              </a:rPr>
              <a:t>letterato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così che il numero di parole chiave da utilizzare per effettuare una ricerca sul web è potenzialmente illimitato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la stessa parola può avere tanti diversi significati, dipendentemente dal settore al quale la si riferisce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 , la parola “albero”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che è, certamente, un membro del regno vegetale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 un albero genealogico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 anche un grafo privo di cicli...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98074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21998</TotalTime>
  <Words>3266</Words>
  <Application>Microsoft Macintosh PowerPoint</Application>
  <PresentationFormat>Widescreen</PresentationFormat>
  <Paragraphs>456</Paragraphs>
  <Slides>42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Calibri</vt:lpstr>
      <vt:lpstr>Cambria Math</vt:lpstr>
      <vt:lpstr>Century Gothic</vt:lpstr>
      <vt:lpstr>Wingdings 3</vt:lpstr>
      <vt:lpstr>Arial</vt:lpstr>
      <vt:lpstr>Filo</vt:lpstr>
      <vt:lpstr>Web-search</vt:lpstr>
      <vt:lpstr>Reti e informazione</vt:lpstr>
      <vt:lpstr>Il World Wide Web</vt:lpstr>
      <vt:lpstr>Memoria associativa</vt:lpstr>
      <vt:lpstr>MEMEX</vt:lpstr>
      <vt:lpstr>Dal Web al Web 2.0</vt:lpstr>
      <vt:lpstr>La struttura del Web</vt:lpstr>
      <vt:lpstr>Ricerca e classificazione</vt:lpstr>
      <vt:lpstr>Ricerca non specializzata</vt:lpstr>
      <vt:lpstr>La necessità di sfoltire le alternative</vt:lpstr>
      <vt:lpstr>Link analysis</vt:lpstr>
      <vt:lpstr>Link analysis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Hubs and Authorities</vt:lpstr>
      <vt:lpstr>HITS: considerazioni</vt:lpstr>
      <vt:lpstr>PageRank</vt:lpstr>
      <vt:lpstr>PageRank</vt:lpstr>
      <vt:lpstr>PageRank</vt:lpstr>
      <vt:lpstr>PageRank</vt:lpstr>
      <vt:lpstr>PageRank scalato</vt:lpstr>
      <vt:lpstr>PageRank scalato</vt:lpstr>
      <vt:lpstr>PageRank scalato</vt:lpstr>
      <vt:lpstr>PageRank scalato</vt:lpstr>
      <vt:lpstr>PageRank scalato</vt:lpstr>
      <vt:lpstr>PageRank e random walks</vt:lpstr>
      <vt:lpstr>PageRank e random walks</vt:lpstr>
      <vt:lpstr>Scaled PageRank e random walks</vt:lpstr>
      <vt:lpstr>Modern Web search</vt:lpstr>
      <vt:lpstr>Modern Web search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794</cp:revision>
  <dcterms:created xsi:type="dcterms:W3CDTF">2020-03-06T09:19:14Z</dcterms:created>
  <dcterms:modified xsi:type="dcterms:W3CDTF">2020-12-21T12:53:51Z</dcterms:modified>
</cp:coreProperties>
</file>